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4034" r:id="rId3"/>
    <p:sldId id="4038" r:id="rId4"/>
    <p:sldId id="4041" r:id="rId5"/>
    <p:sldId id="4040" r:id="rId6"/>
    <p:sldId id="522" r:id="rId7"/>
    <p:sldId id="4039" r:id="rId8"/>
    <p:sldId id="4037" r:id="rId9"/>
    <p:sldId id="4025" r:id="rId1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99"/>
    <a:srgbClr val="F6A21D"/>
    <a:srgbClr val="F5F9FD"/>
    <a:srgbClr val="D5EEEC"/>
    <a:srgbClr val="D9E6D4"/>
    <a:srgbClr val="D5EDE8"/>
    <a:srgbClr val="D6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D095-0924-47B7-A87E-BEA346260599}" type="datetimeFigureOut">
              <a:rPr lang="th-TH" smtClean="0"/>
              <a:t>20/02/64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164F-E730-4F06-97A1-B67144CF57C2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1EC7D-226D-4742-800E-8785557E0E7E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2E493-186D-4C9C-9408-899614CD1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05B7-A7F8-40D2-9294-9ADB77F18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E47F9-122B-4E37-8399-0758FBF4C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2DC9B-E0C5-4EB1-AC20-9543538C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407D-C397-4A22-844C-BD94B36C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45093-41CD-4C3C-B542-FE671D35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198B-F156-4925-A283-2C1F785D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B9430-DC89-4BA3-AC79-2443D95C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0FE28-8689-45B3-B43B-A6D6656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84692-3610-43B7-9B58-F0F12CD3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6F8C-ADF2-4677-8553-AC8606FD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6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B97ED-F57B-4892-99F9-E4CD51D0E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DD775-C144-4E23-984B-42EAD132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BAEE8-D103-4281-8DAC-9C9FDB28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4175-E81A-4FB5-A86E-4A0AD6A1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FAC4-B320-4CA4-8837-13704E14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6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A596-ECE8-4E94-9FB1-021AC429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664D-8B4A-400A-AEA7-8D2AB01C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C88D-7E31-4FD5-A9A8-3BBB535B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1CE7A-3AAE-4DD7-819A-E61CB608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04F1-9271-451F-A031-6C9A53EF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3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E2FE-6618-48B3-AEA0-4C4A519B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3682E-6869-40A2-B42F-3006909C6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6CA6-1E39-4ADF-A8A3-1CD32A7C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AFED-BC9D-49B5-A91D-F02E2365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3285-95C0-490B-93A2-E99C2504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0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7362-D449-42E1-A94C-0B07412A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4E56-01B5-4857-977D-DAFC33A03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A7F5E-39CA-4A8B-9E28-CFE6BA46E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C0B9B-2DE9-47EC-ABAE-EC6C277D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61A3-B610-4ADA-9D66-631B1D6D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7F26-75BB-4725-8A80-B9B1F8FB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DABB-6D6D-4081-8E17-D83669D8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FF95E-FC36-4430-B566-B2F13985A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70648-4FCB-44B1-8184-51C71EEAB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7CBB1-D62C-422D-A6C9-A532FD781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F58D5-4A24-49AD-8ACC-AA8631E4C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24A3B-1499-42FB-A093-365B9ADB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D1601-C591-4F9B-818B-B6C894BA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2E3F8-27EA-4DB0-AE68-F813C59F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6AE-7D87-434B-A31B-330C22E5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831F0-06C5-4C94-AD84-56ADCFC8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A4F78-A8A7-4219-A020-0A95560A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56BCC-B1E8-4C3E-ADF1-00858F25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1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7FDD7-4CE4-4380-804B-FA6968BC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63DCD-F6A8-4781-BB3C-AC406096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8231D-0426-4274-BE6C-8C7CA6F3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9C09-58FB-4BF2-BBCA-5027E8D4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8492-A7DC-4628-97D1-586245C4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DB2C0-DEFA-430C-BC8D-AFBA795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217BD-6490-49F8-A17F-4D7666D7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40917-A63A-499E-B755-DCCAFBDB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7BFF9-5132-4EA8-B8F4-2AD40060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6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0E9C-F2E9-47B8-80C3-B391C09F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1D80-696D-4902-AF92-CB5F28C42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436C-6BDB-4A54-9477-31E0B5931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63D59-630E-43A2-BBCD-E67823EE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D4B8E-58B8-414B-93C6-3D0F9182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64383-F27A-493B-B39A-F0019D2F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764FA-4D79-433E-A66A-04E880D8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5FEA-74BB-4FB6-A0B7-52916B7E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BA0E-F9CB-465D-9616-C034B5045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C831-F4FE-4DBB-BB84-9331A88F4A03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9FD26-3242-4B6C-ABC4-EE7260FA7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6E30-FDAA-4BF8-AC66-953732007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66E9-3F20-427F-B7A1-929566E16C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3855D-8D75-44F8-88F4-DB328E61B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59" y="5380415"/>
            <a:ext cx="1220521" cy="96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785135-0667-4C7B-8CFD-350D83361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9674" t="18846" r="20978" b="57088"/>
          <a:stretch/>
        </p:blipFill>
        <p:spPr>
          <a:xfrm>
            <a:off x="2700" y="0"/>
            <a:ext cx="12189300" cy="26085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866A70-1F01-4580-80EB-FC3EFB1E1AA9}"/>
              </a:ext>
            </a:extLst>
          </p:cNvPr>
          <p:cNvSpPr txBox="1">
            <a:spLocks/>
          </p:cNvSpPr>
          <p:nvPr/>
        </p:nvSpPr>
        <p:spPr>
          <a:xfrm>
            <a:off x="781878" y="2961221"/>
            <a:ext cx="10794046" cy="689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4472C4"/>
                </a:solidFill>
              </a:rPr>
              <a:t>Cybersecurity Regulatory Overview and Update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9026A4-CE28-42C8-95A8-C0C8B73DA94F}"/>
              </a:ext>
            </a:extLst>
          </p:cNvPr>
          <p:cNvSpPr txBox="1">
            <a:spLocks/>
          </p:cNvSpPr>
          <p:nvPr/>
        </p:nvSpPr>
        <p:spPr>
          <a:xfrm>
            <a:off x="2978543" y="5139239"/>
            <a:ext cx="6705647" cy="10316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Group Captain </a:t>
            </a:r>
            <a:r>
              <a:rPr lang="en-US" sz="2000" b="1" dirty="0" err="1">
                <a:solidFill>
                  <a:srgbClr val="00B050"/>
                </a:solidFill>
              </a:rPr>
              <a:t>Amorn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Chomchoey</a:t>
            </a:r>
            <a:br>
              <a:rPr lang="en-US" sz="2000" dirty="0"/>
            </a:br>
            <a:r>
              <a:rPr lang="en-US" sz="1800" dirty="0"/>
              <a:t>Director Cyber Operations Division, Royal Thai Air Force Cyber Center</a:t>
            </a:r>
            <a:br>
              <a:rPr lang="en-US" sz="1800" dirty="0"/>
            </a:br>
            <a:r>
              <a:rPr lang="en-US" sz="1800" b="1" dirty="0"/>
              <a:t>N</a:t>
            </a:r>
            <a:r>
              <a:rPr lang="en-US" sz="1800" dirty="0"/>
              <a:t>ational </a:t>
            </a:r>
            <a:r>
              <a:rPr lang="en-US" sz="1800" b="1" dirty="0">
                <a:solidFill>
                  <a:srgbClr val="0070C0"/>
                </a:solidFill>
              </a:rPr>
              <a:t>C</a:t>
            </a:r>
            <a:r>
              <a:rPr lang="en-US" sz="1800" dirty="0"/>
              <a:t>yber </a:t>
            </a:r>
            <a:r>
              <a:rPr lang="en-US" sz="1800" b="1" dirty="0">
                <a:solidFill>
                  <a:srgbClr val="FF0000"/>
                </a:solidFill>
              </a:rPr>
              <a:t>S</a:t>
            </a:r>
            <a:r>
              <a:rPr lang="en-US" sz="1800" dirty="0"/>
              <a:t>ecurity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800" dirty="0"/>
              <a:t>gency Working Group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5C9CD2D1-D4AD-4B23-8CD3-356489A2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3522" y="3608920"/>
            <a:ext cx="2160914" cy="366193"/>
          </a:xfrm>
        </p:spPr>
        <p:txBody>
          <a:bodyPr/>
          <a:lstStyle/>
          <a:p>
            <a:r>
              <a:rPr lang="en-US" sz="2000" dirty="0"/>
              <a:t>Mar 3,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699A86-CF53-4AED-8F26-6E7D2F385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2659" r="7488"/>
          <a:stretch/>
        </p:blipFill>
        <p:spPr>
          <a:xfrm>
            <a:off x="1307515" y="4479235"/>
            <a:ext cx="1649865" cy="1988271"/>
          </a:xfrm>
          <a:prstGeom prst="rect">
            <a:avLst/>
          </a:prstGeom>
        </p:spPr>
      </p:pic>
      <p:sp>
        <p:nvSpPr>
          <p:cNvPr id="16" name="AutoShape 3">
            <a:extLst>
              <a:ext uri="{FF2B5EF4-FFF2-40B4-BE49-F238E27FC236}">
                <a16:creationId xmlns:a16="http://schemas.microsoft.com/office/drawing/2014/main" id="{0450078C-B5B1-4A77-ABE2-845F9A286F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64418" y="3610838"/>
            <a:ext cx="3623942" cy="9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D9A7DD4-553D-4820-A39E-E43B63BC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20" y="3413785"/>
            <a:ext cx="63811" cy="1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ABB830-6974-40A7-9B8D-5D6ACA42DC66}"/>
              </a:ext>
            </a:extLst>
          </p:cNvPr>
          <p:cNvGrpSpPr/>
          <p:nvPr/>
        </p:nvGrpSpPr>
        <p:grpSpPr>
          <a:xfrm>
            <a:off x="3063767" y="5985648"/>
            <a:ext cx="2696026" cy="518491"/>
            <a:chOff x="7866375" y="3616447"/>
            <a:chExt cx="2696026" cy="518491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D59C713C-0C7A-42B4-8E4D-1B70AFA5B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7048" y="4013237"/>
              <a:ext cx="309239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D5FA15E5-45DA-460D-A562-0728575E9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9309" y="4013237"/>
              <a:ext cx="408638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540B19D8-7B24-4088-8176-5E5138825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8590" y="4013237"/>
              <a:ext cx="63811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DBD64ABC-5625-49C4-9844-0CD3A97AE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375" y="3640084"/>
              <a:ext cx="500673" cy="45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D02E5E8E-BB50-46F4-A42F-4CC9B698F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019" y="3634049"/>
              <a:ext cx="683517" cy="45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53E0A6E6-3C29-4A96-8BD2-0EC252242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832" y="3616447"/>
              <a:ext cx="812366" cy="47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5F0326-8565-4B50-9A11-C75B93D27374}"/>
              </a:ext>
            </a:extLst>
          </p:cNvPr>
          <p:cNvGrpSpPr/>
          <p:nvPr/>
        </p:nvGrpSpPr>
        <p:grpSpPr>
          <a:xfrm>
            <a:off x="5759793" y="5964023"/>
            <a:ext cx="3472805" cy="497867"/>
            <a:chOff x="7477372" y="4094706"/>
            <a:chExt cx="3472805" cy="497867"/>
          </a:xfrm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61F656AA-F7ED-4FD4-8F99-28621D4FE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8885" y="4094706"/>
              <a:ext cx="63811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C9DDDC04-7B24-4F1C-A375-7838AEEEA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8795" y="4470872"/>
              <a:ext cx="235611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CFB9BC0D-77C8-4755-91F6-09A467BE7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0247" y="4470871"/>
              <a:ext cx="138667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655D4CF8-1898-4521-8F0C-37AEC1034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254" y="4470870"/>
              <a:ext cx="211068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AEA733EC-8A69-45DF-8BCA-573D8079C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6366" y="4470868"/>
              <a:ext cx="63811" cy="12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FA1E6951-F7BE-4597-B366-8EBEA27B9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372" y="4245571"/>
              <a:ext cx="1131423" cy="30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252B7750-1008-4C51-9128-EE6A21FC7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65" y="4265687"/>
              <a:ext cx="665110" cy="28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75606042-0DBA-4BB0-A4DC-BEC155008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366" y="4265688"/>
              <a:ext cx="665110" cy="28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AAB4FEC7-4981-4AD4-99D0-7186D6CD7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647" y="4274739"/>
              <a:ext cx="681063" cy="27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5699D47F-ECF4-4B35-AFF1-FFA34692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645" y="4274736"/>
              <a:ext cx="681063" cy="27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2C334BB1-77F7-4CE3-9B18-8AA591EBC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2502" y="4195277"/>
              <a:ext cx="465086" cy="35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98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8A1C581-82CA-4B30-989B-02CCF04EAD20}"/>
              </a:ext>
            </a:extLst>
          </p:cNvPr>
          <p:cNvSpPr/>
          <p:nvPr/>
        </p:nvSpPr>
        <p:spPr>
          <a:xfrm>
            <a:off x="1643036" y="1448740"/>
            <a:ext cx="5552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cs typeface="Kanit" panose="00000500000000000000" pitchFamily="2" charset="-34"/>
              </a:rPr>
              <a:t>National Cyber Strategy</a:t>
            </a:r>
          </a:p>
        </p:txBody>
      </p:sp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9FD977D5-5AD1-4AEE-95C6-F0E0EDF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2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969E7F0-F688-40AF-9935-865D21B7F045}"/>
              </a:ext>
            </a:extLst>
          </p:cNvPr>
          <p:cNvSpPr txBox="1">
            <a:spLocks/>
          </p:cNvSpPr>
          <p:nvPr/>
        </p:nvSpPr>
        <p:spPr>
          <a:xfrm>
            <a:off x="934150" y="476458"/>
            <a:ext cx="2471658" cy="689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Topics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50A391-00B8-45C1-B357-104086565AD1}"/>
              </a:ext>
            </a:extLst>
          </p:cNvPr>
          <p:cNvGrpSpPr/>
          <p:nvPr/>
        </p:nvGrpSpPr>
        <p:grpSpPr>
          <a:xfrm>
            <a:off x="1186539" y="1593869"/>
            <a:ext cx="301668" cy="294515"/>
            <a:chOff x="5710178" y="4494340"/>
            <a:chExt cx="301668" cy="294515"/>
          </a:xfrm>
        </p:grpSpPr>
        <p:sp>
          <p:nvSpPr>
            <p:cNvPr id="131" name="Freeform 57">
              <a:extLst>
                <a:ext uri="{FF2B5EF4-FFF2-40B4-BE49-F238E27FC236}">
                  <a16:creationId xmlns:a16="http://schemas.microsoft.com/office/drawing/2014/main" id="{00D8DD33-1F56-4B7B-A5CD-AE4028D6351D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2F8D6A2-50FC-4C48-99F4-41AF66FAEF7F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7FF91F5-96AE-4CA3-8E6D-0A7E50B88B33}"/>
              </a:ext>
            </a:extLst>
          </p:cNvPr>
          <p:cNvGrpSpPr/>
          <p:nvPr/>
        </p:nvGrpSpPr>
        <p:grpSpPr>
          <a:xfrm>
            <a:off x="1186538" y="2427718"/>
            <a:ext cx="301668" cy="294515"/>
            <a:chOff x="5710178" y="4494340"/>
            <a:chExt cx="301668" cy="294515"/>
          </a:xfrm>
        </p:grpSpPr>
        <p:sp>
          <p:nvSpPr>
            <p:cNvPr id="136" name="Freeform 57">
              <a:extLst>
                <a:ext uri="{FF2B5EF4-FFF2-40B4-BE49-F238E27FC236}">
                  <a16:creationId xmlns:a16="http://schemas.microsoft.com/office/drawing/2014/main" id="{F8A4A889-F418-404F-AD76-1A7984AA1275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81F8008-257B-4B26-BB20-4C7CB65542A0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88D41DB-7D35-459E-BE6B-D3D4E31B2FCF}"/>
              </a:ext>
            </a:extLst>
          </p:cNvPr>
          <p:cNvSpPr/>
          <p:nvPr/>
        </p:nvSpPr>
        <p:spPr>
          <a:xfrm>
            <a:off x="1643036" y="2246986"/>
            <a:ext cx="9922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cs typeface="Kanit" panose="00000500000000000000" pitchFamily="2" charset="-34"/>
              </a:rPr>
              <a:t>Mission Function Structure for NCSA </a:t>
            </a:r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  <a:t>National Cyber Security Agency)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Kanit" panose="00000500000000000000" pitchFamily="2" charset="-34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5E009EB-0E89-4CAF-871A-2A8B2B74907B}"/>
              </a:ext>
            </a:extLst>
          </p:cNvPr>
          <p:cNvGrpSpPr/>
          <p:nvPr/>
        </p:nvGrpSpPr>
        <p:grpSpPr>
          <a:xfrm>
            <a:off x="1186537" y="3228386"/>
            <a:ext cx="301668" cy="294515"/>
            <a:chOff x="5710178" y="4494340"/>
            <a:chExt cx="301668" cy="294515"/>
          </a:xfrm>
        </p:grpSpPr>
        <p:sp>
          <p:nvSpPr>
            <p:cNvPr id="143" name="Freeform 57">
              <a:extLst>
                <a:ext uri="{FF2B5EF4-FFF2-40B4-BE49-F238E27FC236}">
                  <a16:creationId xmlns:a16="http://schemas.microsoft.com/office/drawing/2014/main" id="{C3659469-D155-4B98-B1B8-69E617E0012C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DCA38CC-AABD-407C-A088-4D788505C697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27133DD-78C9-4026-B7C9-D471003A7862}"/>
              </a:ext>
            </a:extLst>
          </p:cNvPr>
          <p:cNvSpPr/>
          <p:nvPr/>
        </p:nvSpPr>
        <p:spPr>
          <a:xfrm>
            <a:off x="1643035" y="3047654"/>
            <a:ext cx="9922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cs typeface="Kanit" panose="00000500000000000000" pitchFamily="2" charset="-34"/>
              </a:rPr>
              <a:t>Cybersecurity Challenges for Thailand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Kanit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1B44A7-2AC5-45E2-A2DD-71B622D3B0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93" y="3228386"/>
            <a:ext cx="3219088" cy="29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9FD977D5-5AD1-4AEE-95C6-F0E0EDF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3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7C7E517-3617-4A35-8FBC-D2CBAF530BBA}"/>
              </a:ext>
            </a:extLst>
          </p:cNvPr>
          <p:cNvSpPr txBox="1">
            <a:spLocks/>
          </p:cNvSpPr>
          <p:nvPr/>
        </p:nvSpPr>
        <p:spPr>
          <a:xfrm>
            <a:off x="864634" y="318301"/>
            <a:ext cx="5956980" cy="689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National Cyber Strategy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13C63C-ECEA-4510-909B-F348CB3CA1D0}"/>
              </a:ext>
            </a:extLst>
          </p:cNvPr>
          <p:cNvSpPr txBox="1"/>
          <p:nvPr/>
        </p:nvSpPr>
        <p:spPr>
          <a:xfrm>
            <a:off x="1225926" y="1124409"/>
            <a:ext cx="9260534" cy="28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180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H SarabunPSK"/>
              </a:rPr>
              <a:t>(Draft) Thailand National Cybersecurity Policy and Strategy Landscape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A686D7-4AE1-47CE-9A6C-70FB7CB2DF34}"/>
              </a:ext>
            </a:extLst>
          </p:cNvPr>
          <p:cNvSpPr/>
          <p:nvPr/>
        </p:nvSpPr>
        <p:spPr>
          <a:xfrm>
            <a:off x="1225926" y="1676639"/>
            <a:ext cx="100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3967C6-8E8F-46D9-B738-F50DA05352EB}"/>
              </a:ext>
            </a:extLst>
          </p:cNvPr>
          <p:cNvSpPr txBox="1"/>
          <p:nvPr/>
        </p:nvSpPr>
        <p:spPr>
          <a:xfrm>
            <a:off x="5261882" y="2451609"/>
            <a:ext cx="5867026" cy="432000"/>
          </a:xfrm>
          <a:prstGeom prst="rect">
            <a:avLst/>
          </a:prstGeom>
          <a:noFill/>
          <a:ln>
            <a:noFill/>
          </a:ln>
        </p:spPr>
        <p:txBody>
          <a:bodyPr wrap="square" lIns="36000" tIns="72000" rIns="36000" bIns="18000" rtlCol="0" anchor="ctr" anchorCtr="0">
            <a:no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lang="en-US" sz="2000" b="1" dirty="0">
                <a:solidFill>
                  <a:srgbClr val="00B050"/>
                </a:solidFill>
                <a:cs typeface="TH SarabunPSK"/>
              </a:rPr>
              <a:t>Establish mechanism for preparedness and resilience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TH SarabunPS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12381-244E-4F29-8C04-8D46D119D2CC}"/>
              </a:ext>
            </a:extLst>
          </p:cNvPr>
          <p:cNvSpPr/>
          <p:nvPr/>
        </p:nvSpPr>
        <p:spPr>
          <a:xfrm>
            <a:off x="5261882" y="34250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Promote secure and resilient critical information infrastructure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4FAAD9-9039-4CA9-8A48-74194BA9C86D}"/>
              </a:ext>
            </a:extLst>
          </p:cNvPr>
          <p:cNvSpPr/>
          <p:nvPr/>
        </p:nvSpPr>
        <p:spPr>
          <a:xfrm>
            <a:off x="5305490" y="4860082"/>
            <a:ext cx="518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Promote Safe and Trusted Digital Space Society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E3657-2752-4FB7-A65F-4EC7E851670D}"/>
              </a:ext>
            </a:extLst>
          </p:cNvPr>
          <p:cNvSpPr/>
          <p:nvPr/>
        </p:nvSpPr>
        <p:spPr>
          <a:xfrm>
            <a:off x="5261882" y="6048033"/>
            <a:ext cx="4892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Build Cybersecurity Capacity and Capability</a:t>
            </a:r>
          </a:p>
        </p:txBody>
      </p:sp>
      <p:sp>
        <p:nvSpPr>
          <p:cNvPr id="58" name="Freeform 1">
            <a:extLst>
              <a:ext uri="{FF2B5EF4-FFF2-40B4-BE49-F238E27FC236}">
                <a16:creationId xmlns:a16="http://schemas.microsoft.com/office/drawing/2014/main" id="{73D8932A-EBC9-4ADF-BC70-9C8564AC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66" y="2958362"/>
            <a:ext cx="3048458" cy="2722498"/>
          </a:xfrm>
          <a:custGeom>
            <a:avLst/>
            <a:gdLst>
              <a:gd name="T0" fmla="*/ 5571 w 11134"/>
              <a:gd name="T1" fmla="*/ 11132 h 11134"/>
              <a:gd name="T2" fmla="*/ 5571 w 11134"/>
              <a:gd name="T3" fmla="*/ 11132 h 11134"/>
              <a:gd name="T4" fmla="*/ 11131 w 11134"/>
              <a:gd name="T5" fmla="*/ 5563 h 11134"/>
              <a:gd name="T6" fmla="*/ 11131 w 11134"/>
              <a:gd name="T7" fmla="*/ 5563 h 11134"/>
              <a:gd name="T8" fmla="*/ 5563 w 11134"/>
              <a:gd name="T9" fmla="*/ 3 h 11134"/>
              <a:gd name="T10" fmla="*/ 5563 w 11134"/>
              <a:gd name="T11" fmla="*/ 3 h 11134"/>
              <a:gd name="T12" fmla="*/ 2 w 11134"/>
              <a:gd name="T13" fmla="*/ 5571 h 11134"/>
              <a:gd name="T14" fmla="*/ 2 w 11134"/>
              <a:gd name="T15" fmla="*/ 5571 h 11134"/>
              <a:gd name="T16" fmla="*/ 5571 w 11134"/>
              <a:gd name="T17" fmla="*/ 11132 h 1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34" h="11134">
                <a:moveTo>
                  <a:pt x="5571" y="11132"/>
                </a:moveTo>
                <a:lnTo>
                  <a:pt x="5571" y="11132"/>
                </a:lnTo>
                <a:cubicBezTo>
                  <a:pt x="8644" y="11128"/>
                  <a:pt x="11133" y="8636"/>
                  <a:pt x="11131" y="5563"/>
                </a:cubicBezTo>
                <a:lnTo>
                  <a:pt x="11131" y="5563"/>
                </a:lnTo>
                <a:cubicBezTo>
                  <a:pt x="11129" y="2489"/>
                  <a:pt x="8635" y="0"/>
                  <a:pt x="5563" y="3"/>
                </a:cubicBezTo>
                <a:lnTo>
                  <a:pt x="5563" y="3"/>
                </a:lnTo>
                <a:cubicBezTo>
                  <a:pt x="2491" y="5"/>
                  <a:pt x="0" y="2498"/>
                  <a:pt x="2" y="5571"/>
                </a:cubicBezTo>
                <a:lnTo>
                  <a:pt x="2" y="5571"/>
                </a:lnTo>
                <a:cubicBezTo>
                  <a:pt x="4" y="8644"/>
                  <a:pt x="2498" y="11133"/>
                  <a:pt x="5571" y="1113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7F7F7F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Freeform 2">
            <a:extLst>
              <a:ext uri="{FF2B5EF4-FFF2-40B4-BE49-F238E27FC236}">
                <a16:creationId xmlns:a16="http://schemas.microsoft.com/office/drawing/2014/main" id="{26577EC9-CEC6-42F5-A910-F50A56A2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82" y="2877655"/>
            <a:ext cx="1742262" cy="3110758"/>
          </a:xfrm>
          <a:custGeom>
            <a:avLst/>
            <a:gdLst>
              <a:gd name="connsiteX0" fmla="*/ 2882 w 4156546"/>
              <a:gd name="connsiteY0" fmla="*/ 3371527 h 8309941"/>
              <a:gd name="connsiteX1" fmla="*/ 785018 w 4156546"/>
              <a:gd name="connsiteY1" fmla="*/ 4150918 h 8309941"/>
              <a:gd name="connsiteX2" fmla="*/ 3535 w 4156546"/>
              <a:gd name="connsiteY2" fmla="*/ 4934226 h 8309941"/>
              <a:gd name="connsiteX3" fmla="*/ 2 w 4156546"/>
              <a:gd name="connsiteY3" fmla="*/ 1695844 h 8309941"/>
              <a:gd name="connsiteX4" fmla="*/ 2461354 w 4156546"/>
              <a:gd name="connsiteY4" fmla="*/ 4153009 h 8309941"/>
              <a:gd name="connsiteX5" fmla="*/ 3268 w 4156546"/>
              <a:gd name="connsiteY5" fmla="*/ 6613440 h 8309941"/>
              <a:gd name="connsiteX6" fmla="*/ 2615 w 4156546"/>
              <a:gd name="connsiteY6" fmla="*/ 5668729 h 8309941"/>
              <a:gd name="connsiteX7" fmla="*/ 1516791 w 4156546"/>
              <a:gd name="connsiteY7" fmla="*/ 4153663 h 8309941"/>
              <a:gd name="connsiteX8" fmla="*/ 655 w 4156546"/>
              <a:gd name="connsiteY8" fmla="*/ 2639249 h 8309941"/>
              <a:gd name="connsiteX9" fmla="*/ 0 w 4156546"/>
              <a:gd name="connsiteY9" fmla="*/ 1 h 8309941"/>
              <a:gd name="connsiteX10" fmla="*/ 4156545 w 4156546"/>
              <a:gd name="connsiteY10" fmla="*/ 4152031 h 8309941"/>
              <a:gd name="connsiteX11" fmla="*/ 5877 w 4156546"/>
              <a:gd name="connsiteY11" fmla="*/ 8309941 h 8309941"/>
              <a:gd name="connsiteX12" fmla="*/ 4571 w 4156546"/>
              <a:gd name="connsiteY12" fmla="*/ 7365348 h 8309941"/>
              <a:gd name="connsiteX13" fmla="*/ 3212914 w 4156546"/>
              <a:gd name="connsiteY13" fmla="*/ 4153338 h 8309941"/>
              <a:gd name="connsiteX14" fmla="*/ 0 w 4156546"/>
              <a:gd name="connsiteY14" fmla="*/ 943288 h 830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56546" h="8309941">
                <a:moveTo>
                  <a:pt x="2882" y="3371527"/>
                </a:moveTo>
                <a:cubicBezTo>
                  <a:pt x="435081" y="3370874"/>
                  <a:pt x="784365" y="3719446"/>
                  <a:pt x="785018" y="4150918"/>
                </a:cubicBezTo>
                <a:cubicBezTo>
                  <a:pt x="785671" y="4583043"/>
                  <a:pt x="436387" y="4934226"/>
                  <a:pt x="3535" y="4934226"/>
                </a:cubicBezTo>
                <a:close/>
                <a:moveTo>
                  <a:pt x="2" y="1695844"/>
                </a:moveTo>
                <a:cubicBezTo>
                  <a:pt x="1355444" y="1694538"/>
                  <a:pt x="2460701" y="2796701"/>
                  <a:pt x="2461354" y="4153009"/>
                </a:cubicBezTo>
                <a:cubicBezTo>
                  <a:pt x="2462008" y="5507357"/>
                  <a:pt x="1359364" y="6612788"/>
                  <a:pt x="3268" y="6613440"/>
                </a:cubicBezTo>
                <a:lnTo>
                  <a:pt x="2615" y="5668729"/>
                </a:lnTo>
                <a:cubicBezTo>
                  <a:pt x="839396" y="5668076"/>
                  <a:pt x="1517444" y="4989269"/>
                  <a:pt x="1516791" y="4153663"/>
                </a:cubicBezTo>
                <a:cubicBezTo>
                  <a:pt x="1515484" y="3316750"/>
                  <a:pt x="837437" y="2638596"/>
                  <a:pt x="655" y="2639249"/>
                </a:cubicBezTo>
                <a:close/>
                <a:moveTo>
                  <a:pt x="0" y="1"/>
                </a:moveTo>
                <a:cubicBezTo>
                  <a:pt x="2290834" y="-1959"/>
                  <a:pt x="4154586" y="1860445"/>
                  <a:pt x="4156545" y="4152031"/>
                </a:cubicBezTo>
                <a:cubicBezTo>
                  <a:pt x="4158504" y="6442964"/>
                  <a:pt x="2296712" y="8308634"/>
                  <a:pt x="5877" y="8309941"/>
                </a:cubicBezTo>
                <a:lnTo>
                  <a:pt x="4571" y="7365348"/>
                </a:lnTo>
                <a:cubicBezTo>
                  <a:pt x="1774939" y="7364041"/>
                  <a:pt x="3214220" y="5922980"/>
                  <a:pt x="3212914" y="4153338"/>
                </a:cubicBezTo>
                <a:cubicBezTo>
                  <a:pt x="3210956" y="2381735"/>
                  <a:pt x="1770368" y="941981"/>
                  <a:pt x="0" y="9432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/>
            <a:endParaRPr lang="en-US" sz="3266" dirty="0">
              <a:solidFill>
                <a:srgbClr val="7F7F7F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18FF16D9-2D3E-4A0F-8DCF-AFBFFC12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58" y="2883609"/>
            <a:ext cx="1743468" cy="3110513"/>
          </a:xfrm>
          <a:custGeom>
            <a:avLst/>
            <a:gdLst>
              <a:gd name="connsiteX0" fmla="*/ 4153013 w 4159426"/>
              <a:gd name="connsiteY0" fmla="*/ 3372833 h 8309289"/>
              <a:gd name="connsiteX1" fmla="*/ 4153667 w 4159426"/>
              <a:gd name="connsiteY1" fmla="*/ 4936185 h 8309289"/>
              <a:gd name="connsiteX2" fmla="*/ 3370878 w 4159426"/>
              <a:gd name="connsiteY2" fmla="*/ 4153856 h 8309289"/>
              <a:gd name="connsiteX3" fmla="*/ 4153013 w 4159426"/>
              <a:gd name="connsiteY3" fmla="*/ 3372833 h 8309289"/>
              <a:gd name="connsiteX4" fmla="*/ 4150404 w 4159426"/>
              <a:gd name="connsiteY4" fmla="*/ 1696497 h 8309289"/>
              <a:gd name="connsiteX5" fmla="*/ 4151057 w 4159426"/>
              <a:gd name="connsiteY5" fmla="*/ 2639475 h 8309289"/>
              <a:gd name="connsiteX6" fmla="*/ 2639808 w 4159426"/>
              <a:gd name="connsiteY6" fmla="*/ 4155162 h 8309289"/>
              <a:gd name="connsiteX7" fmla="*/ 4153016 w 4159426"/>
              <a:gd name="connsiteY7" fmla="*/ 5667584 h 8309289"/>
              <a:gd name="connsiteX8" fmla="*/ 4153668 w 4159426"/>
              <a:gd name="connsiteY8" fmla="*/ 6611868 h 8309289"/>
              <a:gd name="connsiteX9" fmla="*/ 1695196 w 4159426"/>
              <a:gd name="connsiteY9" fmla="*/ 4156468 h 8309289"/>
              <a:gd name="connsiteX10" fmla="*/ 4150404 w 4159426"/>
              <a:gd name="connsiteY10" fmla="*/ 1696497 h 8309289"/>
              <a:gd name="connsiteX11" fmla="*/ 4152893 w 4159426"/>
              <a:gd name="connsiteY11" fmla="*/ 0 h 8309289"/>
              <a:gd name="connsiteX12" fmla="*/ 4153546 w 4159426"/>
              <a:gd name="connsiteY12" fmla="*/ 943213 h 8309289"/>
              <a:gd name="connsiteX13" fmla="*/ 944791 w 4159426"/>
              <a:gd name="connsiteY13" fmla="*/ 4157583 h 8309289"/>
              <a:gd name="connsiteX14" fmla="*/ 4158120 w 4159426"/>
              <a:gd name="connsiteY14" fmla="*/ 7364768 h 8309289"/>
              <a:gd name="connsiteX15" fmla="*/ 4159426 w 4159426"/>
              <a:gd name="connsiteY15" fmla="*/ 8309287 h 8309289"/>
              <a:gd name="connsiteX16" fmla="*/ 2 w 4159426"/>
              <a:gd name="connsiteY16" fmla="*/ 4157583 h 8309289"/>
              <a:gd name="connsiteX17" fmla="*/ 4152893 w 4159426"/>
              <a:gd name="connsiteY17" fmla="*/ 0 h 830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59426" h="8309289">
                <a:moveTo>
                  <a:pt x="4153013" y="3372833"/>
                </a:moveTo>
                <a:lnTo>
                  <a:pt x="4153667" y="4936185"/>
                </a:lnTo>
                <a:cubicBezTo>
                  <a:pt x="3722414" y="4936185"/>
                  <a:pt x="3370878" y="4586161"/>
                  <a:pt x="3370878" y="4153856"/>
                </a:cubicBezTo>
                <a:cubicBezTo>
                  <a:pt x="3370878" y="3722857"/>
                  <a:pt x="3721761" y="3372833"/>
                  <a:pt x="4153013" y="3372833"/>
                </a:cubicBezTo>
                <a:close/>
                <a:moveTo>
                  <a:pt x="4150404" y="1696497"/>
                </a:moveTo>
                <a:lnTo>
                  <a:pt x="4151057" y="2639475"/>
                </a:lnTo>
                <a:cubicBezTo>
                  <a:pt x="3316116" y="2641434"/>
                  <a:pt x="2639155" y="3319281"/>
                  <a:pt x="2639808" y="4155162"/>
                </a:cubicBezTo>
                <a:cubicBezTo>
                  <a:pt x="2639808" y="4990390"/>
                  <a:pt x="3318075" y="5668237"/>
                  <a:pt x="4153016" y="5667584"/>
                </a:cubicBezTo>
                <a:lnTo>
                  <a:pt x="4153668" y="6611868"/>
                </a:lnTo>
                <a:cubicBezTo>
                  <a:pt x="2799746" y="6612521"/>
                  <a:pt x="1695849" y="5510856"/>
                  <a:pt x="1695196" y="4156468"/>
                </a:cubicBezTo>
                <a:cubicBezTo>
                  <a:pt x="1694543" y="2800774"/>
                  <a:pt x="2796482" y="1697803"/>
                  <a:pt x="4150404" y="1696497"/>
                </a:cubicBezTo>
                <a:close/>
                <a:moveTo>
                  <a:pt x="4152893" y="0"/>
                </a:moveTo>
                <a:lnTo>
                  <a:pt x="4153546" y="943213"/>
                </a:lnTo>
                <a:cubicBezTo>
                  <a:pt x="2383536" y="945173"/>
                  <a:pt x="943485" y="2386120"/>
                  <a:pt x="944791" y="4157583"/>
                </a:cubicBezTo>
                <a:cubicBezTo>
                  <a:pt x="946098" y="5926433"/>
                  <a:pt x="2387457" y="7366074"/>
                  <a:pt x="4158120" y="7364768"/>
                </a:cubicBezTo>
                <a:lnTo>
                  <a:pt x="4159426" y="8309287"/>
                </a:lnTo>
                <a:cubicBezTo>
                  <a:pt x="1868019" y="8311900"/>
                  <a:pt x="1962" y="6448336"/>
                  <a:pt x="2" y="4157583"/>
                </a:cubicBezTo>
                <a:cubicBezTo>
                  <a:pt x="-1958" y="1865524"/>
                  <a:pt x="1861485" y="1960"/>
                  <a:pt x="41528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/>
            <a:endParaRPr lang="en-US" sz="3266" dirty="0">
              <a:solidFill>
                <a:srgbClr val="7F7F7F"/>
              </a:solidFill>
              <a:latin typeface="Lato Light" panose="020F0502020204030203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1DAA31-9BDF-4036-960F-8C1D4C3F9940}"/>
              </a:ext>
            </a:extLst>
          </p:cNvPr>
          <p:cNvGrpSpPr/>
          <p:nvPr/>
        </p:nvGrpSpPr>
        <p:grpSpPr>
          <a:xfrm rot="20700000">
            <a:off x="2526649" y="3715549"/>
            <a:ext cx="2665358" cy="666788"/>
            <a:chOff x="7433258" y="6874876"/>
            <a:chExt cx="6269150" cy="1756118"/>
          </a:xfrm>
        </p:grpSpPr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288FD3E0-B53E-4748-90F5-2119EE8B39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67456" y="4886222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266" dirty="0">
                <a:solidFill>
                  <a:srgbClr val="7F7F7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F8063680-7B6F-404A-8B27-6DE523E7EE37}"/>
                </a:ext>
              </a:extLst>
            </p:cNvPr>
            <p:cNvSpPr/>
            <p:nvPr/>
          </p:nvSpPr>
          <p:spPr>
            <a:xfrm rot="2684498">
              <a:off x="11971263" y="6874876"/>
              <a:ext cx="1731145" cy="1756118"/>
            </a:xfrm>
            <a:prstGeom prst="teardrop">
              <a:avLst>
                <a:gd name="adj" fmla="val 29107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17F7E5-40E2-4B6C-84D2-608E1B60EFCB}"/>
              </a:ext>
            </a:extLst>
          </p:cNvPr>
          <p:cNvGrpSpPr/>
          <p:nvPr/>
        </p:nvGrpSpPr>
        <p:grpSpPr>
          <a:xfrm rot="20700000">
            <a:off x="2080563" y="2541932"/>
            <a:ext cx="2423475" cy="926336"/>
            <a:chOff x="6937912" y="3505826"/>
            <a:chExt cx="5700220" cy="2439687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62635510-5FF4-4CD7-9A1C-B883E22063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9572110" y="3056790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266" dirty="0">
                <a:solidFill>
                  <a:srgbClr val="7F7F7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6" name="Teardrop 65">
              <a:extLst>
                <a:ext uri="{FF2B5EF4-FFF2-40B4-BE49-F238E27FC236}">
                  <a16:creationId xmlns:a16="http://schemas.microsoft.com/office/drawing/2014/main" id="{A7867EAC-DC3A-4E9D-B557-6646DCA46B9C}"/>
                </a:ext>
              </a:extLst>
            </p:cNvPr>
            <p:cNvSpPr/>
            <p:nvPr/>
          </p:nvSpPr>
          <p:spPr>
            <a:xfrm rot="884498">
              <a:off x="11139501" y="3505826"/>
              <a:ext cx="1498631" cy="1702718"/>
            </a:xfrm>
            <a:prstGeom prst="teardrop">
              <a:avLst>
                <a:gd name="adj" fmla="val 29107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C37B0A-2FAC-40F5-B687-D4709D6E3587}"/>
              </a:ext>
            </a:extLst>
          </p:cNvPr>
          <p:cNvGrpSpPr/>
          <p:nvPr/>
        </p:nvGrpSpPr>
        <p:grpSpPr>
          <a:xfrm rot="900000">
            <a:off x="2073774" y="5324365"/>
            <a:ext cx="2459189" cy="916827"/>
            <a:chOff x="6941222" y="9270139"/>
            <a:chExt cx="5784225" cy="2414643"/>
          </a:xfrm>
        </p:grpSpPr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B9F46127-02E6-4F42-A058-083F181B90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>
              <a:off x="9575420" y="6635941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266" dirty="0">
                <a:solidFill>
                  <a:srgbClr val="7F7F7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0" name="Teardrop 69">
              <a:extLst>
                <a:ext uri="{FF2B5EF4-FFF2-40B4-BE49-F238E27FC236}">
                  <a16:creationId xmlns:a16="http://schemas.microsoft.com/office/drawing/2014/main" id="{66FBC230-B88A-43A9-A9CB-A8883FC32C2C}"/>
                </a:ext>
              </a:extLst>
            </p:cNvPr>
            <p:cNvSpPr/>
            <p:nvPr/>
          </p:nvSpPr>
          <p:spPr>
            <a:xfrm rot="4484498">
              <a:off x="11049616" y="10008951"/>
              <a:ext cx="1688462" cy="1663200"/>
            </a:xfrm>
            <a:prstGeom prst="teardrop">
              <a:avLst>
                <a:gd name="adj" fmla="val 29107"/>
              </a:avLst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90AE64-20CD-4F16-B29B-02F204DF15D4}"/>
              </a:ext>
            </a:extLst>
          </p:cNvPr>
          <p:cNvGrpSpPr/>
          <p:nvPr/>
        </p:nvGrpSpPr>
        <p:grpSpPr>
          <a:xfrm rot="900000">
            <a:off x="2509112" y="4408544"/>
            <a:ext cx="2656295" cy="717943"/>
            <a:chOff x="7433258" y="6609847"/>
            <a:chExt cx="6116217" cy="1890845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B53801D0-5315-4F71-8A64-ED1A127A8F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67456" y="4886222"/>
              <a:ext cx="254525" cy="5522922"/>
            </a:xfrm>
            <a:custGeom>
              <a:avLst/>
              <a:gdLst>
                <a:gd name="T0" fmla="*/ 0 w 367"/>
                <a:gd name="T1" fmla="*/ 250 h 7944"/>
                <a:gd name="T2" fmla="*/ 0 w 367"/>
                <a:gd name="T3" fmla="*/ 250 h 7944"/>
                <a:gd name="T4" fmla="*/ 183 w 367"/>
                <a:gd name="T5" fmla="*/ 0 h 7944"/>
                <a:gd name="T6" fmla="*/ 183 w 367"/>
                <a:gd name="T7" fmla="*/ 0 h 7944"/>
                <a:gd name="T8" fmla="*/ 366 w 367"/>
                <a:gd name="T9" fmla="*/ 250 h 7944"/>
                <a:gd name="T10" fmla="*/ 366 w 367"/>
                <a:gd name="T11" fmla="*/ 7693 h 7944"/>
                <a:gd name="T12" fmla="*/ 366 w 367"/>
                <a:gd name="T13" fmla="*/ 7693 h 7944"/>
                <a:gd name="T14" fmla="*/ 183 w 367"/>
                <a:gd name="T15" fmla="*/ 7943 h 7944"/>
                <a:gd name="T16" fmla="*/ 183 w 367"/>
                <a:gd name="T17" fmla="*/ 7943 h 7944"/>
                <a:gd name="T18" fmla="*/ 0 w 367"/>
                <a:gd name="T19" fmla="*/ 7693 h 7944"/>
                <a:gd name="T20" fmla="*/ 0 w 367"/>
                <a:gd name="T21" fmla="*/ 250 h 7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7944">
                  <a:moveTo>
                    <a:pt x="0" y="250"/>
                  </a:moveTo>
                  <a:lnTo>
                    <a:pt x="0" y="250"/>
                  </a:lnTo>
                  <a:cubicBezTo>
                    <a:pt x="0" y="111"/>
                    <a:pt x="82" y="0"/>
                    <a:pt x="183" y="0"/>
                  </a:cubicBezTo>
                  <a:lnTo>
                    <a:pt x="183" y="0"/>
                  </a:lnTo>
                  <a:cubicBezTo>
                    <a:pt x="284" y="0"/>
                    <a:pt x="366" y="111"/>
                    <a:pt x="366" y="250"/>
                  </a:cubicBezTo>
                  <a:lnTo>
                    <a:pt x="366" y="7693"/>
                  </a:lnTo>
                  <a:lnTo>
                    <a:pt x="366" y="7693"/>
                  </a:lnTo>
                  <a:cubicBezTo>
                    <a:pt x="366" y="7831"/>
                    <a:pt x="284" y="7943"/>
                    <a:pt x="183" y="7943"/>
                  </a:cubicBezTo>
                  <a:lnTo>
                    <a:pt x="183" y="7943"/>
                  </a:lnTo>
                  <a:cubicBezTo>
                    <a:pt x="82" y="7943"/>
                    <a:pt x="0" y="7831"/>
                    <a:pt x="0" y="7693"/>
                  </a:cubicBezTo>
                  <a:lnTo>
                    <a:pt x="0" y="25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n-US" sz="3266" dirty="0">
                <a:solidFill>
                  <a:srgbClr val="7F7F7F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3" name="Teardrop 72">
              <a:extLst>
                <a:ext uri="{FF2B5EF4-FFF2-40B4-BE49-F238E27FC236}">
                  <a16:creationId xmlns:a16="http://schemas.microsoft.com/office/drawing/2014/main" id="{AD87AA37-C335-4693-8E97-E53A950CB8BD}"/>
                </a:ext>
              </a:extLst>
            </p:cNvPr>
            <p:cNvSpPr/>
            <p:nvPr/>
          </p:nvSpPr>
          <p:spPr>
            <a:xfrm rot="2684498">
              <a:off x="11997220" y="6609847"/>
              <a:ext cx="1552255" cy="1890845"/>
            </a:xfrm>
            <a:prstGeom prst="teardrop">
              <a:avLst>
                <a:gd name="adj" fmla="val 29107"/>
              </a:avLst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FFFFFF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720A8B8-A979-4A22-BE5C-211FAC61AA04}"/>
              </a:ext>
            </a:extLst>
          </p:cNvPr>
          <p:cNvSpPr/>
          <p:nvPr/>
        </p:nvSpPr>
        <p:spPr>
          <a:xfrm>
            <a:off x="1689789" y="2391594"/>
            <a:ext cx="191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4 Strategies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00950A-281F-460F-9842-D28E1778DE50}"/>
              </a:ext>
            </a:extLst>
          </p:cNvPr>
          <p:cNvSpPr/>
          <p:nvPr/>
        </p:nvSpPr>
        <p:spPr>
          <a:xfrm>
            <a:off x="2104460" y="167540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Promote Thailand's essential services, secure and cyber resilient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22266C-7547-4274-B3C6-592858B45C95}"/>
              </a:ext>
            </a:extLst>
          </p:cNvPr>
          <p:cNvGrpSpPr/>
          <p:nvPr/>
        </p:nvGrpSpPr>
        <p:grpSpPr>
          <a:xfrm>
            <a:off x="562966" y="441717"/>
            <a:ext cx="301668" cy="294515"/>
            <a:chOff x="5710178" y="4494340"/>
            <a:chExt cx="301668" cy="294515"/>
          </a:xfrm>
        </p:grpSpPr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9CD09D9D-713F-4943-8F20-ADD7A9F29465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12A4311-7CFE-4DD8-843B-9E2B02CE8D49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24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9FD977D5-5AD1-4AEE-95C6-F0E0EDF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4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008634B-9B95-43EE-B8DF-8DEC92CD53C1}"/>
              </a:ext>
            </a:extLst>
          </p:cNvPr>
          <p:cNvSpPr txBox="1">
            <a:spLocks/>
          </p:cNvSpPr>
          <p:nvPr/>
        </p:nvSpPr>
        <p:spPr>
          <a:xfrm>
            <a:off x="415001" y="1561573"/>
            <a:ext cx="6900199" cy="242987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ITIL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(Network Operations and Services Mgmt.)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ISO 27001/27002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(IS-MS/InfoSec)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RMF, 800-53 Controls Framework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COBIT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(Security Operations Services Mgmt.)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47115091-B36F-43D1-996C-43433C822005}"/>
              </a:ext>
            </a:extLst>
          </p:cNvPr>
          <p:cNvSpPr txBox="1">
            <a:spLocks/>
          </p:cNvSpPr>
          <p:nvPr/>
        </p:nvSpPr>
        <p:spPr bwMode="auto">
          <a:xfrm>
            <a:off x="2766360" y="323908"/>
            <a:ext cx="830492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none" lIns="36000" tIns="36000" rIns="36000" bIns="360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lang="en-US" sz="4800" b="1" kern="1200">
                <a:solidFill>
                  <a:srgbClr val="0072C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3200" b="0" dirty="0">
                <a:solidFill>
                  <a:srgbClr val="002060"/>
                </a:solidFill>
                <a:latin typeface="+mn-lt"/>
                <a:cs typeface="Kanit" panose="00000500000000000000" pitchFamily="2" charset="-34"/>
                <a:sym typeface="Arial"/>
              </a:rPr>
              <a:t>Cybersecurity Threats and </a:t>
            </a:r>
            <a:r>
              <a:rPr lang="en-US" sz="3200" dirty="0">
                <a:solidFill>
                  <a:srgbClr val="00B050"/>
                </a:solidFill>
                <a:latin typeface="+mn-lt"/>
                <a:cs typeface="Kanit" panose="00000500000000000000" pitchFamily="2" charset="-34"/>
                <a:sym typeface="Arial"/>
              </a:rPr>
              <a:t>How to Defend</a:t>
            </a:r>
            <a:endParaRPr lang="th-TH" sz="3200" dirty="0">
              <a:solidFill>
                <a:srgbClr val="00B050"/>
              </a:solidFill>
              <a:latin typeface="+mn-lt"/>
              <a:cs typeface="Kanit" panose="00000500000000000000" pitchFamily="2" charset="-34"/>
              <a:sym typeface="Arial"/>
            </a:endParaRPr>
          </a:p>
        </p:txBody>
      </p:sp>
      <p:pic>
        <p:nvPicPr>
          <p:cNvPr id="43" name="Content Placeholder 8">
            <a:extLst>
              <a:ext uri="{FF2B5EF4-FFF2-40B4-BE49-F238E27FC236}">
                <a16:creationId xmlns:a16="http://schemas.microsoft.com/office/drawing/2014/main" id="{2E387C1F-C2F9-425D-AAAF-C65140067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36" y="902354"/>
            <a:ext cx="3625373" cy="28323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29842E6-554A-4D51-A1C9-78082846C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01" y="3472062"/>
            <a:ext cx="3839207" cy="2429878"/>
          </a:xfrm>
          <a:prstGeom prst="rect">
            <a:avLst/>
          </a:prstGeom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8D189218-7A79-4927-AF29-9269A06B2ACB}"/>
              </a:ext>
            </a:extLst>
          </p:cNvPr>
          <p:cNvSpPr txBox="1">
            <a:spLocks/>
          </p:cNvSpPr>
          <p:nvPr/>
        </p:nvSpPr>
        <p:spPr bwMode="auto">
          <a:xfrm>
            <a:off x="271496" y="1102214"/>
            <a:ext cx="6047521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none" lIns="36000" tIns="36000" rIns="36000" bIns="360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lang="en-US" sz="4800" b="1" kern="1200">
                <a:solidFill>
                  <a:srgbClr val="0072C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Kanit" panose="00000500000000000000" pitchFamily="2" charset="-34"/>
                <a:sym typeface="Arial"/>
              </a:rPr>
              <a:t>Regulatory Landscape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Kanit" panose="00000500000000000000" pitchFamily="2" charset="-34"/>
                <a:sym typeface="Arial"/>
              </a:rPr>
              <a:t>for Cybersecurity</a:t>
            </a:r>
            <a:endParaRPr lang="th-TH" sz="1600" b="0" dirty="0">
              <a:solidFill>
                <a:srgbClr val="002060"/>
              </a:solidFill>
              <a:latin typeface="+mn-lt"/>
              <a:cs typeface="Kanit" panose="00000500000000000000" pitchFamily="2" charset="-34"/>
              <a:sym typeface="Arial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40E2837-DD29-471A-AE63-DAD7B3872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" y="3584618"/>
            <a:ext cx="2132104" cy="2132104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367A34E-2D41-4090-BCC4-AD8D376E9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13" y="4450810"/>
            <a:ext cx="4202209" cy="1910489"/>
          </a:xfrm>
          <a:prstGeom prst="rect">
            <a:avLst/>
          </a:prstGeom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473FF92-4F20-4B5B-990B-54E34274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3011" y="5136674"/>
            <a:ext cx="1680365" cy="15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37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9FD977D5-5AD1-4AEE-95C6-F0E0EDF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5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969E7F0-F688-40AF-9935-865D21B7F045}"/>
              </a:ext>
            </a:extLst>
          </p:cNvPr>
          <p:cNvSpPr txBox="1">
            <a:spLocks/>
          </p:cNvSpPr>
          <p:nvPr/>
        </p:nvSpPr>
        <p:spPr>
          <a:xfrm>
            <a:off x="854325" y="330829"/>
            <a:ext cx="6407554" cy="689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Mission Function Structure for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4FF11-47DA-4171-A39C-559F6784AE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93" y="165509"/>
            <a:ext cx="1220521" cy="963715"/>
          </a:xfrm>
          <a:prstGeom prst="rect">
            <a:avLst/>
          </a:prstGeom>
        </p:spPr>
      </p:pic>
      <p:sp>
        <p:nvSpPr>
          <p:cNvPr id="6" name="Bent Arrow 2">
            <a:extLst>
              <a:ext uri="{FF2B5EF4-FFF2-40B4-BE49-F238E27FC236}">
                <a16:creationId xmlns:a16="http://schemas.microsoft.com/office/drawing/2014/main" id="{6205AF3A-02F4-4351-881B-2F890A8B13DB}"/>
              </a:ext>
            </a:extLst>
          </p:cNvPr>
          <p:cNvSpPr/>
          <p:nvPr/>
        </p:nvSpPr>
        <p:spPr>
          <a:xfrm>
            <a:off x="306182" y="1154116"/>
            <a:ext cx="10890929" cy="1673896"/>
          </a:xfrm>
          <a:prstGeom prst="bentArrow">
            <a:avLst>
              <a:gd name="adj1" fmla="val 12476"/>
              <a:gd name="adj2" fmla="val 14406"/>
              <a:gd name="adj3" fmla="val 2553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999999"/>
              </a:solidFill>
              <a:latin typeface="+mj-lt"/>
              <a:cs typeface="Kanit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B176A-8623-4AB1-A3BF-7794F2940870}"/>
              </a:ext>
            </a:extLst>
          </p:cNvPr>
          <p:cNvSpPr/>
          <p:nvPr/>
        </p:nvSpPr>
        <p:spPr>
          <a:xfrm>
            <a:off x="1248534" y="3416040"/>
            <a:ext cx="3692978" cy="5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Kanit" panose="00000500000000000000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A6639-1F5D-45FE-88E3-30C84E084754}"/>
              </a:ext>
            </a:extLst>
          </p:cNvPr>
          <p:cNvSpPr/>
          <p:nvPr/>
        </p:nvSpPr>
        <p:spPr>
          <a:xfrm>
            <a:off x="1235623" y="4006202"/>
            <a:ext cx="3697383" cy="5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Kanit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7CFF1-7ADC-4657-800D-650CCCEE90FE}"/>
              </a:ext>
            </a:extLst>
          </p:cNvPr>
          <p:cNvSpPr/>
          <p:nvPr/>
        </p:nvSpPr>
        <p:spPr>
          <a:xfrm>
            <a:off x="1268576" y="4036793"/>
            <a:ext cx="3837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Proposed a secondment roster to</a:t>
            </a:r>
            <a: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  <a:t> </a:t>
            </a:r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the cabinet</a:t>
            </a:r>
            <a:endParaRPr lang="en-US" sz="1400" dirty="0"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267E3D-9513-457F-808D-2A1D54BA42AA}"/>
              </a:ext>
            </a:extLst>
          </p:cNvPr>
          <p:cNvSpPr/>
          <p:nvPr/>
        </p:nvSpPr>
        <p:spPr>
          <a:xfrm>
            <a:off x="1235623" y="4602816"/>
            <a:ext cx="369738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Kanit" panose="000005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43A35-6936-4788-9E7A-7B824354AEC9}"/>
              </a:ext>
            </a:extLst>
          </p:cNvPr>
          <p:cNvSpPr/>
          <p:nvPr/>
        </p:nvSpPr>
        <p:spPr>
          <a:xfrm>
            <a:off x="1276893" y="3463224"/>
            <a:ext cx="3767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Funding scheme 2021-2022</a:t>
            </a:r>
            <a:endParaRPr lang="en-US" sz="1400" dirty="0"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C995E-ECDF-405C-B108-E02CBBC3FD09}"/>
              </a:ext>
            </a:extLst>
          </p:cNvPr>
          <p:cNvSpPr/>
          <p:nvPr/>
        </p:nvSpPr>
        <p:spPr>
          <a:xfrm>
            <a:off x="1234601" y="5355089"/>
            <a:ext cx="3697383" cy="5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Kanit" panose="00000500000000000000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A74E3-1A2C-470A-B520-6CFAD4F0210A}"/>
              </a:ext>
            </a:extLst>
          </p:cNvPr>
          <p:cNvSpPr/>
          <p:nvPr/>
        </p:nvSpPr>
        <p:spPr>
          <a:xfrm>
            <a:off x="1232528" y="5430240"/>
            <a:ext cx="3639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Implement the action plan of NCSA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6FD956-BB04-49B4-BF46-119BAD4069E0}"/>
              </a:ext>
            </a:extLst>
          </p:cNvPr>
          <p:cNvSpPr/>
          <p:nvPr/>
        </p:nvSpPr>
        <p:spPr>
          <a:xfrm>
            <a:off x="980682" y="2352050"/>
            <a:ext cx="4573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ea typeface="KaiTi" panose="02010609060101010101" pitchFamily="49" charset="-122"/>
                <a:cs typeface="Kanit" panose="00000500000000000000" pitchFamily="2" charset="-34"/>
              </a:rPr>
              <a:t>Office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5A930D-BF97-4A53-B68A-59D62650EB44}"/>
              </a:ext>
            </a:extLst>
          </p:cNvPr>
          <p:cNvSpPr/>
          <p:nvPr/>
        </p:nvSpPr>
        <p:spPr>
          <a:xfrm>
            <a:off x="5621550" y="2365175"/>
            <a:ext cx="657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+mj-lt"/>
                <a:ea typeface="KaiTi" panose="02010609060101010101" pitchFamily="49" charset="-122"/>
                <a:cs typeface="Kanit" panose="00000500000000000000" pitchFamily="2" charset="-34"/>
              </a:rPr>
              <a:t>Policy and Planning / Supervising and Monitoring Cyber security</a:t>
            </a:r>
            <a:endParaRPr lang="en-US" dirty="0">
              <a:solidFill>
                <a:srgbClr val="00B050"/>
              </a:solidFill>
              <a:latin typeface="+mj-lt"/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D6DC0F-AC0D-4CDD-8582-25DDF27CE45E}"/>
              </a:ext>
            </a:extLst>
          </p:cNvPr>
          <p:cNvSpPr/>
          <p:nvPr/>
        </p:nvSpPr>
        <p:spPr>
          <a:xfrm>
            <a:off x="6175862" y="2845904"/>
            <a:ext cx="5223553" cy="500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7348E-913A-45A5-B835-78D4AF05B2AB}"/>
              </a:ext>
            </a:extLst>
          </p:cNvPr>
          <p:cNvSpPr/>
          <p:nvPr/>
        </p:nvSpPr>
        <p:spPr>
          <a:xfrm>
            <a:off x="6245302" y="2939229"/>
            <a:ext cx="522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Encouragement of national policies and plans </a:t>
            </a:r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/ Baseline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5BCD2-579B-4D85-947D-D116764F9115}"/>
              </a:ext>
            </a:extLst>
          </p:cNvPr>
          <p:cNvSpPr/>
          <p:nvPr/>
        </p:nvSpPr>
        <p:spPr>
          <a:xfrm>
            <a:off x="6175862" y="3474590"/>
            <a:ext cx="5223553" cy="781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94C5AC-5806-4D0F-859D-E4FCCA1F86F6}"/>
              </a:ext>
            </a:extLst>
          </p:cNvPr>
          <p:cNvSpPr/>
          <p:nvPr/>
        </p:nvSpPr>
        <p:spPr>
          <a:xfrm>
            <a:off x="6245302" y="3575591"/>
            <a:ext cx="523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Announcement of which are</a:t>
            </a:r>
            <a: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  <a:t> </a:t>
            </a:r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Critical Services</a:t>
            </a:r>
            <a: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  <a:t> </a:t>
            </a:r>
            <a:b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</a:br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and</a:t>
            </a:r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 regulating or supervising agency CII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6E7F46-4793-422B-AF30-5C1F4B2A449C}"/>
              </a:ext>
            </a:extLst>
          </p:cNvPr>
          <p:cNvSpPr/>
          <p:nvPr/>
        </p:nvSpPr>
        <p:spPr>
          <a:xfrm>
            <a:off x="6160226" y="4331294"/>
            <a:ext cx="5223553" cy="500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FD0E68-77B3-4EB7-B309-1F4BC481BCAA}"/>
              </a:ext>
            </a:extLst>
          </p:cNvPr>
          <p:cNvSpPr/>
          <p:nvPr/>
        </p:nvSpPr>
        <p:spPr>
          <a:xfrm>
            <a:off x="6245955" y="4384526"/>
            <a:ext cx="522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Duties and roles of </a:t>
            </a:r>
            <a:r>
              <a:rPr lang="en-US" sz="1400" dirty="0" err="1">
                <a:ea typeface="KaiTi" panose="02010609060101010101" pitchFamily="49" charset="-122"/>
                <a:cs typeface="Kanit" panose="00000500000000000000" pitchFamily="2" charset="-34"/>
              </a:rPr>
              <a:t>NationalCERT</a:t>
            </a:r>
            <a: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  <a:t> </a:t>
            </a:r>
            <a:endParaRPr lang="en-US" sz="1400" dirty="0"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C3EA21-45C3-4AA5-AF02-83742AA489CD}"/>
              </a:ext>
            </a:extLst>
          </p:cNvPr>
          <p:cNvGrpSpPr/>
          <p:nvPr/>
        </p:nvGrpSpPr>
        <p:grpSpPr>
          <a:xfrm>
            <a:off x="634377" y="2852904"/>
            <a:ext cx="413979" cy="369332"/>
            <a:chOff x="5250804" y="3062675"/>
            <a:chExt cx="413979" cy="3693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256A96-4834-484A-8DFE-0535DF6CF33B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3D6CF-376C-405B-B252-9B256194CF3F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FEFD1-6F7B-40E3-B60B-74950BFB9B90}"/>
              </a:ext>
            </a:extLst>
          </p:cNvPr>
          <p:cNvGrpSpPr/>
          <p:nvPr/>
        </p:nvGrpSpPr>
        <p:grpSpPr>
          <a:xfrm>
            <a:off x="648229" y="3470460"/>
            <a:ext cx="413979" cy="369332"/>
            <a:chOff x="5250804" y="3037335"/>
            <a:chExt cx="413979" cy="369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C67443-1D1E-4C48-A063-D3A2493DDC9D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B57D1-22FC-46AF-ADE5-B534C577499B}"/>
                </a:ext>
              </a:extLst>
            </p:cNvPr>
            <p:cNvSpPr txBox="1"/>
            <p:nvPr/>
          </p:nvSpPr>
          <p:spPr>
            <a:xfrm>
              <a:off x="5328728" y="303733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602461-349D-48D6-889B-6D70BFE613DF}"/>
              </a:ext>
            </a:extLst>
          </p:cNvPr>
          <p:cNvGrpSpPr/>
          <p:nvPr/>
        </p:nvGrpSpPr>
        <p:grpSpPr>
          <a:xfrm>
            <a:off x="641078" y="4054221"/>
            <a:ext cx="413979" cy="369332"/>
            <a:chOff x="5250804" y="3062675"/>
            <a:chExt cx="413979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4A585E-A2BE-46ED-AD6C-61F26675186E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E4354A-2D2D-4B01-B189-B4ED7BA4AB7F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5B0CF3-E9FD-47A9-8BDB-02481F6F9F34}"/>
              </a:ext>
            </a:extLst>
          </p:cNvPr>
          <p:cNvGrpSpPr/>
          <p:nvPr/>
        </p:nvGrpSpPr>
        <p:grpSpPr>
          <a:xfrm>
            <a:off x="634377" y="4664750"/>
            <a:ext cx="413979" cy="369332"/>
            <a:chOff x="5250804" y="3064215"/>
            <a:chExt cx="413979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EF21B8-1E87-4268-A6B2-B340E8AC0826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42BA7-0D7B-4EB3-996F-12348F8B31BC}"/>
                </a:ext>
              </a:extLst>
            </p:cNvPr>
            <p:cNvSpPr txBox="1"/>
            <p:nvPr/>
          </p:nvSpPr>
          <p:spPr>
            <a:xfrm>
              <a:off x="5328728" y="306421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AADD85-DBC4-4106-9A0F-E9280906ECAA}"/>
              </a:ext>
            </a:extLst>
          </p:cNvPr>
          <p:cNvGrpSpPr/>
          <p:nvPr/>
        </p:nvGrpSpPr>
        <p:grpSpPr>
          <a:xfrm>
            <a:off x="5621550" y="2926961"/>
            <a:ext cx="413979" cy="369332"/>
            <a:chOff x="5250804" y="3062675"/>
            <a:chExt cx="413979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C89555B-9DF3-4FA4-B11D-7BCE81E6A132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46B4E3-F705-406C-8470-659B0163DF45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B49170-9E26-4404-9427-A597620E0DE2}"/>
              </a:ext>
            </a:extLst>
          </p:cNvPr>
          <p:cNvGrpSpPr/>
          <p:nvPr/>
        </p:nvGrpSpPr>
        <p:grpSpPr>
          <a:xfrm>
            <a:off x="5627579" y="3655065"/>
            <a:ext cx="413979" cy="369332"/>
            <a:chOff x="5250804" y="3062675"/>
            <a:chExt cx="413979" cy="36933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F75AE28-4F73-49FE-8921-2753022BBBF4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8BED7D-1457-4C2B-8224-A094D9D6EF78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8E2AA7-600F-4667-A2DD-340B6476634D}"/>
              </a:ext>
            </a:extLst>
          </p:cNvPr>
          <p:cNvGrpSpPr/>
          <p:nvPr/>
        </p:nvGrpSpPr>
        <p:grpSpPr>
          <a:xfrm>
            <a:off x="5634776" y="4380174"/>
            <a:ext cx="413979" cy="369332"/>
            <a:chOff x="5250804" y="3062675"/>
            <a:chExt cx="413979" cy="36933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840134-89BA-4D84-A930-BB54178F1C87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F2E818-054D-4087-BE41-57176A1254AA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5782BB6-FDE3-46BE-8D00-9A303B280014}"/>
              </a:ext>
            </a:extLst>
          </p:cNvPr>
          <p:cNvSpPr txBox="1"/>
          <p:nvPr/>
        </p:nvSpPr>
        <p:spPr>
          <a:xfrm>
            <a:off x="1782239" y="1730151"/>
            <a:ext cx="3719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latin typeface="+mj-lt"/>
                <a:cs typeface="Kanit" panose="00000500000000000000" pitchFamily="2" charset="-34"/>
              </a:rPr>
              <a:t>Increase Capabilities of offices and systems</a:t>
            </a:r>
            <a:endParaRPr lang="en-US" sz="1600" b="1" dirty="0">
              <a:latin typeface="+mj-lt"/>
              <a:cs typeface="Kanit" panose="00000500000000000000" pitchFamily="2" charset="-34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7BB379A-9520-49F6-8DEC-F29C00C91D84}"/>
              </a:ext>
            </a:extLst>
          </p:cNvPr>
          <p:cNvSpPr txBox="1">
            <a:spLocks/>
          </p:cNvSpPr>
          <p:nvPr/>
        </p:nvSpPr>
        <p:spPr>
          <a:xfrm>
            <a:off x="11192778" y="1204002"/>
            <a:ext cx="984026" cy="407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10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+mj-ea"/>
                <a:cs typeface="Kanit" panose="00000500000000000000" pitchFamily="2" charset="-34"/>
              </a:rPr>
              <a:t>2022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3920DB13-B129-459A-9386-F39DF6DF3EC9}"/>
              </a:ext>
            </a:extLst>
          </p:cNvPr>
          <p:cNvSpPr/>
          <p:nvPr/>
        </p:nvSpPr>
        <p:spPr>
          <a:xfrm rot="16200000">
            <a:off x="5403943" y="-2516332"/>
            <a:ext cx="461666" cy="9439316"/>
          </a:xfrm>
          <a:prstGeom prst="rightBrace">
            <a:avLst>
              <a:gd name="adj1" fmla="val 35151"/>
              <a:gd name="adj2" fmla="val 254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Kanit" panose="00000500000000000000" pitchFamily="2" charset="-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2C761B-AF2E-4F6D-8A21-B7FC7540D548}"/>
              </a:ext>
            </a:extLst>
          </p:cNvPr>
          <p:cNvSpPr/>
          <p:nvPr/>
        </p:nvSpPr>
        <p:spPr>
          <a:xfrm>
            <a:off x="6175862" y="4916677"/>
            <a:ext cx="5205637" cy="715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BFF3EC-74D6-4464-B3F8-A803F705BEC1}"/>
              </a:ext>
            </a:extLst>
          </p:cNvPr>
          <p:cNvSpPr/>
          <p:nvPr/>
        </p:nvSpPr>
        <p:spPr>
          <a:xfrm>
            <a:off x="6245302" y="4989543"/>
            <a:ext cx="5083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Guidelines for development of NCSC</a:t>
            </a:r>
            <a: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  <a:t> </a:t>
            </a:r>
            <a:b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</a:br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in preparation to deal with potential cyber security incidents</a:t>
            </a:r>
            <a:endParaRPr lang="en-US" sz="1400" dirty="0">
              <a:solidFill>
                <a:schemeClr val="bg1">
                  <a:lumMod val="65000"/>
                </a:schemeClr>
              </a:solidFill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5012FE-CBC3-4993-A4C5-AE89E02440E4}"/>
              </a:ext>
            </a:extLst>
          </p:cNvPr>
          <p:cNvGrpSpPr/>
          <p:nvPr/>
        </p:nvGrpSpPr>
        <p:grpSpPr>
          <a:xfrm>
            <a:off x="5634776" y="4989543"/>
            <a:ext cx="413979" cy="369332"/>
            <a:chOff x="5250804" y="3062675"/>
            <a:chExt cx="413979" cy="36933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4C9557-000D-444D-8E63-F4029A546995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8E3CAF-6A52-4EB8-A891-19DF355350D6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4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D860FFD-6440-4C30-88F8-FF47C7D3C5B1}"/>
              </a:ext>
            </a:extLst>
          </p:cNvPr>
          <p:cNvSpPr/>
          <p:nvPr/>
        </p:nvSpPr>
        <p:spPr>
          <a:xfrm>
            <a:off x="1239006" y="2760415"/>
            <a:ext cx="3692978" cy="5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Kanit" panose="00000500000000000000" pitchFamily="2" charset="-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1DFA2B-69C5-4746-ABF8-F2649D89ED7D}"/>
              </a:ext>
            </a:extLst>
          </p:cNvPr>
          <p:cNvSpPr/>
          <p:nvPr/>
        </p:nvSpPr>
        <p:spPr>
          <a:xfrm>
            <a:off x="1270582" y="2828918"/>
            <a:ext cx="3639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Establishing necessary regulations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80F0B9-6073-44C3-8AD4-C4E87FB952CA}"/>
              </a:ext>
            </a:extLst>
          </p:cNvPr>
          <p:cNvGrpSpPr/>
          <p:nvPr/>
        </p:nvGrpSpPr>
        <p:grpSpPr>
          <a:xfrm>
            <a:off x="631282" y="5408425"/>
            <a:ext cx="413979" cy="369332"/>
            <a:chOff x="5250804" y="3062675"/>
            <a:chExt cx="413979" cy="36933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9A025F7-084A-4435-A000-E51B4FACB5B6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A746C4-B073-46A9-BCA6-3C0AB23483FC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5</a:t>
              </a:r>
            </a:p>
          </p:txBody>
        </p:sp>
      </p:grpSp>
      <p:sp>
        <p:nvSpPr>
          <p:cNvPr id="60" name="Title 3">
            <a:extLst>
              <a:ext uri="{FF2B5EF4-FFF2-40B4-BE49-F238E27FC236}">
                <a16:creationId xmlns:a16="http://schemas.microsoft.com/office/drawing/2014/main" id="{FE8B6D91-7601-4FCA-BB12-08EAE26C653E}"/>
              </a:ext>
            </a:extLst>
          </p:cNvPr>
          <p:cNvSpPr txBox="1">
            <a:spLocks/>
          </p:cNvSpPr>
          <p:nvPr/>
        </p:nvSpPr>
        <p:spPr bwMode="auto">
          <a:xfrm>
            <a:off x="268875" y="1696565"/>
            <a:ext cx="16360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none" lIns="36000" tIns="36000" rIns="36000" bIns="360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lang="en-US" sz="4800" b="1" kern="1200">
                <a:solidFill>
                  <a:srgbClr val="0072C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AU" sz="1400" b="0" dirty="0">
                <a:solidFill>
                  <a:schemeClr val="bg1">
                    <a:lumMod val="50000"/>
                  </a:schemeClr>
                </a:solidFill>
                <a:latin typeface="+mn-lt"/>
                <a:cs typeface="Kanit" panose="00000500000000000000" pitchFamily="2" charset="-34"/>
                <a:sym typeface="Arial"/>
              </a:rPr>
              <a:t>Establishing NCSA</a:t>
            </a:r>
            <a:endParaRPr lang="th-TH" sz="1400" b="0" dirty="0">
              <a:solidFill>
                <a:schemeClr val="bg1">
                  <a:lumMod val="50000"/>
                </a:schemeClr>
              </a:solidFill>
              <a:latin typeface="+mn-lt"/>
              <a:cs typeface="Kanit" panose="00000500000000000000" pitchFamily="2" charset="-34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82F0C0E-477A-43F1-873C-E18FF90E0168}"/>
              </a:ext>
            </a:extLst>
          </p:cNvPr>
          <p:cNvSpPr/>
          <p:nvPr/>
        </p:nvSpPr>
        <p:spPr>
          <a:xfrm>
            <a:off x="1268576" y="4643495"/>
            <a:ext cx="363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Selection of a temporary workplace</a:t>
            </a:r>
            <a:br>
              <a:rPr lang="th-TH" sz="1400" dirty="0">
                <a:ea typeface="KaiTi" panose="02010609060101010101" pitchFamily="49" charset="-122"/>
                <a:cs typeface="Kanit" panose="00000500000000000000" pitchFamily="2" charset="-34"/>
              </a:rPr>
            </a:br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Selection of staff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E82005-3AE9-4887-848B-5300C8E91C7A}"/>
              </a:ext>
            </a:extLst>
          </p:cNvPr>
          <p:cNvSpPr/>
          <p:nvPr/>
        </p:nvSpPr>
        <p:spPr>
          <a:xfrm>
            <a:off x="8418977" y="286783"/>
            <a:ext cx="37578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  <a:t>NCSC is a government agency </a:t>
            </a:r>
            <a:br>
              <a:rPr lang="en-A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</a:b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  <a:t>with a direct chain of command </a:t>
            </a:r>
            <a:br>
              <a:rPr lang="en-A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</a:b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Kanit" panose="00000500000000000000" pitchFamily="2" charset="-34"/>
              </a:rPr>
              <a:t>to the Prime Minister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  <a:cs typeface="Kanit" panose="00000500000000000000" pitchFamily="2" charset="-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69299C-F739-4400-9CC9-996D1603BB6E}"/>
              </a:ext>
            </a:extLst>
          </p:cNvPr>
          <p:cNvSpPr/>
          <p:nvPr/>
        </p:nvSpPr>
        <p:spPr>
          <a:xfrm>
            <a:off x="6175862" y="5719334"/>
            <a:ext cx="5205637" cy="500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BD8A6F-1AA9-4EE0-B2DE-7FFAEDF455B7}"/>
              </a:ext>
            </a:extLst>
          </p:cNvPr>
          <p:cNvSpPr/>
          <p:nvPr/>
        </p:nvSpPr>
        <p:spPr>
          <a:xfrm>
            <a:off x="6245302" y="5792200"/>
            <a:ext cx="522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ea typeface="KaiTi" panose="02010609060101010101" pitchFamily="49" charset="-122"/>
                <a:cs typeface="Kanit" panose="00000500000000000000" pitchFamily="2" charset="-34"/>
              </a:rPr>
              <a:t>Preparing a report on the occurrence of a cyber impact</a:t>
            </a:r>
            <a:endParaRPr lang="en-US" sz="1400" dirty="0">
              <a:ea typeface="KaiTi" panose="02010609060101010101" pitchFamily="49" charset="-122"/>
              <a:cs typeface="Kanit" panose="00000500000000000000" pitchFamily="2" charset="-34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7BD291A-CFB1-46E0-BD6F-01C1C6116505}"/>
              </a:ext>
            </a:extLst>
          </p:cNvPr>
          <p:cNvGrpSpPr/>
          <p:nvPr/>
        </p:nvGrpSpPr>
        <p:grpSpPr>
          <a:xfrm>
            <a:off x="5634776" y="5792200"/>
            <a:ext cx="413979" cy="369332"/>
            <a:chOff x="5250804" y="3062675"/>
            <a:chExt cx="413979" cy="36933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D7BC69-A924-44DC-B49F-BF114DA092B3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120C3C-D0D4-4344-9045-44FE8334060D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5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4F8F82A5-ED17-4A1C-BD75-23968F6B74B9}"/>
              </a:ext>
            </a:extLst>
          </p:cNvPr>
          <p:cNvSpPr/>
          <p:nvPr/>
        </p:nvSpPr>
        <p:spPr>
          <a:xfrm>
            <a:off x="6185396" y="6280352"/>
            <a:ext cx="5205637" cy="500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cs typeface="Kanit" panose="00000500000000000000" pitchFamily="2" charset="-3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DA4992-AED2-4025-A533-A2F113E70019}"/>
              </a:ext>
            </a:extLst>
          </p:cNvPr>
          <p:cNvSpPr/>
          <p:nvPr/>
        </p:nvSpPr>
        <p:spPr>
          <a:xfrm>
            <a:off x="6254836" y="6353218"/>
            <a:ext cx="522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a typeface="KaiTi" panose="02010609060101010101" pitchFamily="49" charset="-122"/>
                <a:cs typeface="Kanit" panose="00000500000000000000" pitchFamily="2" charset="-34"/>
              </a:rPr>
              <a:t>Integrating cooperation between agencies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7968E7-9488-404B-AF05-52A3ED9B6E68}"/>
              </a:ext>
            </a:extLst>
          </p:cNvPr>
          <p:cNvGrpSpPr/>
          <p:nvPr/>
        </p:nvGrpSpPr>
        <p:grpSpPr>
          <a:xfrm>
            <a:off x="5644310" y="6353218"/>
            <a:ext cx="413979" cy="369332"/>
            <a:chOff x="5250804" y="3062675"/>
            <a:chExt cx="413979" cy="36933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CE3F89-8592-4C33-A0DD-F9B0343F29E7}"/>
                </a:ext>
              </a:extLst>
            </p:cNvPr>
            <p:cNvSpPr/>
            <p:nvPr/>
          </p:nvSpPr>
          <p:spPr>
            <a:xfrm>
              <a:off x="5250804" y="3084490"/>
              <a:ext cx="413979" cy="2913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Kanit" panose="00000500000000000000" pitchFamily="2" charset="-34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C8C8DDE-99C7-4883-9311-096B713C8C86}"/>
                </a:ext>
              </a:extLst>
            </p:cNvPr>
            <p:cNvSpPr txBox="1"/>
            <p:nvPr/>
          </p:nvSpPr>
          <p:spPr>
            <a:xfrm>
              <a:off x="5328728" y="3062675"/>
              <a:ext cx="250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Kanit" panose="00000500000000000000" pitchFamily="2" charset="-34"/>
                </a:rPr>
                <a:t>6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6DD90216-6B8B-4A14-827D-7DF4CF971944}"/>
              </a:ext>
            </a:extLst>
          </p:cNvPr>
          <p:cNvSpPr/>
          <p:nvPr/>
        </p:nvSpPr>
        <p:spPr>
          <a:xfrm rot="179815">
            <a:off x="1212252" y="1021259"/>
            <a:ext cx="753086" cy="7559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+mj-lt"/>
              <a:cs typeface="Kanit" panose="00000500000000000000" pitchFamily="2" charset="-34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D366972B-8250-4429-849F-5B5E0489F776}"/>
              </a:ext>
            </a:extLst>
          </p:cNvPr>
          <p:cNvSpPr txBox="1">
            <a:spLocks/>
          </p:cNvSpPr>
          <p:nvPr/>
        </p:nvSpPr>
        <p:spPr>
          <a:xfrm>
            <a:off x="1193006" y="1199462"/>
            <a:ext cx="984026" cy="407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+mj-ea"/>
                <a:cs typeface="Kanit" panose="00000500000000000000" pitchFamily="2" charset="-34"/>
              </a:rPr>
              <a:t>2020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76A61D8-45E7-40AD-B091-F2999D09D41B}"/>
              </a:ext>
            </a:extLst>
          </p:cNvPr>
          <p:cNvSpPr/>
          <p:nvPr/>
        </p:nvSpPr>
        <p:spPr>
          <a:xfrm rot="179815">
            <a:off x="2927961" y="1002937"/>
            <a:ext cx="753086" cy="7559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+mj-lt"/>
              <a:cs typeface="Kanit" panose="00000500000000000000" pitchFamily="2" charset="-34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CA2C512-A608-4279-AAE2-E60E6A1040C9}"/>
              </a:ext>
            </a:extLst>
          </p:cNvPr>
          <p:cNvSpPr txBox="1">
            <a:spLocks/>
          </p:cNvSpPr>
          <p:nvPr/>
        </p:nvSpPr>
        <p:spPr>
          <a:xfrm>
            <a:off x="2897333" y="1195424"/>
            <a:ext cx="984026" cy="407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+mj-ea"/>
                <a:cs typeface="Kanit" panose="00000500000000000000" pitchFamily="2" charset="-34"/>
              </a:rPr>
              <a:t>2021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AB7D9CE-FA30-4F8C-B19A-F878CA476A09}"/>
              </a:ext>
            </a:extLst>
          </p:cNvPr>
          <p:cNvSpPr/>
          <p:nvPr/>
        </p:nvSpPr>
        <p:spPr>
          <a:xfrm rot="179815">
            <a:off x="11242858" y="1104135"/>
            <a:ext cx="753086" cy="7559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+mj-lt"/>
              <a:cs typeface="Kanit" panose="00000500000000000000" pitchFamily="2" charset="-34"/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BD63E40C-8975-4D72-B055-8F6D43013677}"/>
              </a:ext>
            </a:extLst>
          </p:cNvPr>
          <p:cNvSpPr txBox="1">
            <a:spLocks/>
          </p:cNvSpPr>
          <p:nvPr/>
        </p:nvSpPr>
        <p:spPr>
          <a:xfrm>
            <a:off x="11212230" y="1296622"/>
            <a:ext cx="984026" cy="4076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10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ea typeface="+mj-ea"/>
                <a:cs typeface="Kanit" panose="00000500000000000000" pitchFamily="2" charset="-34"/>
              </a:rPr>
              <a:t>2022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49D9CD5-2B59-44F4-BD58-8BA6BE974A88}"/>
              </a:ext>
            </a:extLst>
          </p:cNvPr>
          <p:cNvGrpSpPr/>
          <p:nvPr/>
        </p:nvGrpSpPr>
        <p:grpSpPr>
          <a:xfrm>
            <a:off x="562966" y="441717"/>
            <a:ext cx="301668" cy="294515"/>
            <a:chOff x="5710178" y="4494340"/>
            <a:chExt cx="301668" cy="294515"/>
          </a:xfrm>
        </p:grpSpPr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2C4D6DB0-40FD-4CD3-8491-13DF9AAAF30C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BED0E36-886F-41EF-993E-5C47EA407680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50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Extract 14">
            <a:extLst>
              <a:ext uri="{FF2B5EF4-FFF2-40B4-BE49-F238E27FC236}">
                <a16:creationId xmlns:a16="http://schemas.microsoft.com/office/drawing/2014/main" id="{1FF1EAE2-0450-4992-82C9-F5ECEB5E101F}"/>
              </a:ext>
            </a:extLst>
          </p:cNvPr>
          <p:cNvSpPr/>
          <p:nvPr/>
        </p:nvSpPr>
        <p:spPr>
          <a:xfrm>
            <a:off x="679737" y="290699"/>
            <a:ext cx="11469933" cy="743673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sz="1600" dirty="0">
                <a:solidFill>
                  <a:schemeClr val="bg1"/>
                </a:solidFill>
                <a:cs typeface="Kanit" panose="00000500000000000000"/>
              </a:rPr>
              <a:t>To provide Thailand with stability and capability </a:t>
            </a:r>
            <a:br>
              <a:rPr lang="en-AU" sz="1600" dirty="0">
                <a:solidFill>
                  <a:schemeClr val="bg1"/>
                </a:solidFill>
                <a:cs typeface="Kanit" panose="00000500000000000000"/>
              </a:rPr>
            </a:br>
            <a:r>
              <a:rPr lang="en-AU" sz="1600" dirty="0">
                <a:solidFill>
                  <a:schemeClr val="bg1"/>
                </a:solidFill>
                <a:cs typeface="Kanit" panose="00000500000000000000"/>
              </a:rPr>
              <a:t>to deal with cyber threats in all dimensions.</a:t>
            </a:r>
            <a:endParaRPr lang="en-US" sz="1600" b="1" dirty="0">
              <a:solidFill>
                <a:schemeClr val="bg1"/>
              </a:solidFill>
              <a:cs typeface="Kanit" panose="0000050000000000000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267050-A98D-4E54-91CF-B60EDCC8EDA7}"/>
              </a:ext>
            </a:extLst>
          </p:cNvPr>
          <p:cNvSpPr/>
          <p:nvPr/>
        </p:nvSpPr>
        <p:spPr>
          <a:xfrm>
            <a:off x="649916" y="1776254"/>
            <a:ext cx="2985962" cy="127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300" dirty="0">
                <a:solidFill>
                  <a:schemeClr val="tx1"/>
                </a:solidFill>
                <a:cs typeface="Angsana New" panose="02020603050405020304" pitchFamily="18" charset="-34"/>
              </a:rPr>
              <a:t>Suggesting policies, strategic plans, and improving cybersecurity laws, including studying and researching, setting guidelines, standards, and related measures in accordance with current and future situations.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38B25-BE6F-49CC-BD58-BBDBCBB945E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175" algn="ctr"/>
            <a:br>
              <a:rPr lang="th-TH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1AC9C-29DB-424E-8970-97D183B648B5}"/>
              </a:ext>
            </a:extLst>
          </p:cNvPr>
          <p:cNvSpPr txBox="1"/>
          <p:nvPr/>
        </p:nvSpPr>
        <p:spPr>
          <a:xfrm>
            <a:off x="31517" y="116904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>
                <a:cs typeface="Angsana New" panose="02020603050405020304" pitchFamily="18" charset="-34"/>
              </a:rPr>
              <a:t>Vision</a:t>
            </a:r>
            <a:endParaRPr lang="en-US" u="sng" dirty="0">
              <a:cs typeface="Angsana New" panose="02020603050405020304" pitchFamily="18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EA08CF-4447-43EF-AEE7-4094F9AA6834}"/>
              </a:ext>
            </a:extLst>
          </p:cNvPr>
          <p:cNvSpPr/>
          <p:nvPr/>
        </p:nvSpPr>
        <p:spPr>
          <a:xfrm>
            <a:off x="3683456" y="1776611"/>
            <a:ext cx="2664548" cy="127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Supervise, monitor, monitor, </a:t>
            </a:r>
            <a:r>
              <a:rPr lang="en-AU" sz="1400" dirty="0" err="1">
                <a:solidFill>
                  <a:schemeClr val="tx1"/>
                </a:solidFill>
                <a:cs typeface="Angsana New" panose="02020603050405020304" pitchFamily="18" charset="-34"/>
              </a:rPr>
              <a:t>analyze</a:t>
            </a:r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, process, alert and take action to prevent, cope with and mitigate cyber threats</a:t>
            </a:r>
            <a:r>
              <a:rPr lang="en-AU" sz="1600" dirty="0">
                <a:solidFill>
                  <a:schemeClr val="tx1"/>
                </a:solidFill>
                <a:cs typeface="Angsana New" panose="02020603050405020304" pitchFamily="18" charset="-34"/>
              </a:rPr>
              <a:t>.</a:t>
            </a:r>
            <a:endParaRPr lang="en-US" sz="1600" strike="sngStrike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ABFE3-A971-49D2-AC1E-BE019352D09F}"/>
              </a:ext>
            </a:extLst>
          </p:cNvPr>
          <p:cNvSpPr/>
          <p:nvPr/>
        </p:nvSpPr>
        <p:spPr>
          <a:xfrm>
            <a:off x="6414111" y="1776612"/>
            <a:ext cx="2671485" cy="1275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</a:pPr>
            <a:r>
              <a:rPr lang="en-AU" sz="1200" dirty="0">
                <a:solidFill>
                  <a:schemeClr val="tx1"/>
                </a:solidFill>
                <a:cs typeface="Angsana New" panose="02020603050405020304" pitchFamily="18" charset="-34"/>
              </a:rPr>
              <a:t>Be the </a:t>
            </a:r>
            <a:r>
              <a:rPr lang="en-AU" sz="1200" dirty="0" err="1">
                <a:solidFill>
                  <a:schemeClr val="tx1"/>
                </a:solidFill>
                <a:cs typeface="Angsana New" panose="02020603050405020304" pitchFamily="18" charset="-34"/>
              </a:rPr>
              <a:t>center</a:t>
            </a:r>
            <a:r>
              <a:rPr lang="en-AU" sz="1200" dirty="0">
                <a:solidFill>
                  <a:schemeClr val="tx1"/>
                </a:solidFill>
                <a:cs typeface="Angsana New" panose="02020603050405020304" pitchFamily="18" charset="-34"/>
              </a:rPr>
              <a:t> for coordination, including promoting, supporting and helping government and private sectors both in the nation and overseas in order to maintain cyber security</a:t>
            </a:r>
            <a:endParaRPr lang="th-TH" sz="12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31B472-9F47-4739-96E5-5E0107ED6B9F}"/>
              </a:ext>
            </a:extLst>
          </p:cNvPr>
          <p:cNvSpPr/>
          <p:nvPr/>
        </p:nvSpPr>
        <p:spPr>
          <a:xfrm>
            <a:off x="9143145" y="1750805"/>
            <a:ext cx="2971366" cy="1300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Disseminate knowledge and understanding, and support the development of cybersecurity personnel</a:t>
            </a:r>
            <a:endParaRPr lang="en-GB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D4428-5F7A-412A-935F-455A0664CB20}"/>
              </a:ext>
            </a:extLst>
          </p:cNvPr>
          <p:cNvSpPr txBox="1"/>
          <p:nvPr/>
        </p:nvSpPr>
        <p:spPr>
          <a:xfrm>
            <a:off x="1463" y="182257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>
                <a:cs typeface="Angsana New" panose="02020603050405020304" pitchFamily="18" charset="-34"/>
              </a:rPr>
              <a:t>Mission</a:t>
            </a:r>
            <a:endParaRPr lang="en-US" u="sng" dirty="0">
              <a:cs typeface="Angsana New" panose="02020603050405020304" pitchFamily="18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F7245C-C971-49C7-9438-3B50430C9766}"/>
              </a:ext>
            </a:extLst>
          </p:cNvPr>
          <p:cNvSpPr/>
          <p:nvPr/>
        </p:nvSpPr>
        <p:spPr>
          <a:xfrm>
            <a:off x="645766" y="3073462"/>
            <a:ext cx="2958744" cy="12365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ngsana New" panose="02020603050405020304" pitchFamily="18" charset="-34"/>
              </a:rPr>
              <a:t>Build a cybersecurity management system that is ready to deal with all types of threats.</a:t>
            </a:r>
            <a:endParaRPr lang="th-TH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FC93F2-0DD3-415B-AC6F-61337F3F7261}"/>
              </a:ext>
            </a:extLst>
          </p:cNvPr>
          <p:cNvSpPr/>
          <p:nvPr/>
        </p:nvSpPr>
        <p:spPr>
          <a:xfrm>
            <a:off x="9135330" y="3069046"/>
            <a:ext cx="1363146" cy="1236585"/>
          </a:xfrm>
          <a:prstGeom prst="rect">
            <a:avLst/>
          </a:prstGeom>
          <a:solidFill>
            <a:srgbClr val="FF9B9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</a:pPr>
            <a:r>
              <a:rPr lang="en-AU" sz="1400" spc="-90" dirty="0">
                <a:solidFill>
                  <a:schemeClr val="tx1"/>
                </a:solidFill>
                <a:cs typeface="Angsana New" panose="02020603050405020304" pitchFamily="18" charset="-34"/>
              </a:rPr>
              <a:t>Having adequate cybersecurity personnel to meet the needs of the nation</a:t>
            </a:r>
            <a:endParaRPr lang="th-TH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2A14EB-088B-43AA-8B7A-AC9DE138950A}"/>
              </a:ext>
            </a:extLst>
          </p:cNvPr>
          <p:cNvSpPr/>
          <p:nvPr/>
        </p:nvSpPr>
        <p:spPr>
          <a:xfrm>
            <a:off x="3683457" y="3073462"/>
            <a:ext cx="2664548" cy="1236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en-AU" dirty="0">
                <a:solidFill>
                  <a:schemeClr val="tx1"/>
                </a:solidFill>
                <a:cs typeface="Angsana New" panose="02020603050405020304" pitchFamily="18" charset="-34"/>
              </a:rPr>
              <a:t>Government agencies and critical information infrastructure units to effectively protect and respond to cyber threats.</a:t>
            </a:r>
            <a:endParaRPr lang="th-TH" spc="-6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A46DBF-DCD2-4869-8EE0-E626C9EDECEA}"/>
              </a:ext>
            </a:extLst>
          </p:cNvPr>
          <p:cNvSpPr/>
          <p:nvPr/>
        </p:nvSpPr>
        <p:spPr>
          <a:xfrm>
            <a:off x="6414112" y="3073462"/>
            <a:ext cx="2671485" cy="12365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ngsana New" panose="02020603050405020304" pitchFamily="18" charset="-34"/>
              </a:rPr>
              <a:t>Build a strong cooperation network both in the nation and overseas</a:t>
            </a:r>
            <a:endParaRPr lang="th-TH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219941-790C-4F24-8CCA-0D2AA30D0FE7}"/>
              </a:ext>
            </a:extLst>
          </p:cNvPr>
          <p:cNvSpPr/>
          <p:nvPr/>
        </p:nvSpPr>
        <p:spPr>
          <a:xfrm>
            <a:off x="10539881" y="3085499"/>
            <a:ext cx="1596982" cy="12212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</a:pPr>
            <a:r>
              <a:rPr lang="en-AU" sz="1200" spc="-40" dirty="0">
                <a:solidFill>
                  <a:schemeClr val="tx1"/>
                </a:solidFill>
                <a:cs typeface="Angsana New" panose="02020603050405020304" pitchFamily="18" charset="-34"/>
              </a:rPr>
              <a:t>Relevant agencies are aware of and understand the importance of maintaining cybersecurity.</a:t>
            </a:r>
            <a:endParaRPr lang="th-TH" sz="12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358C41-7481-4224-8A9F-3E79CF564527}"/>
              </a:ext>
            </a:extLst>
          </p:cNvPr>
          <p:cNvSpPr txBox="1"/>
          <p:nvPr/>
        </p:nvSpPr>
        <p:spPr>
          <a:xfrm>
            <a:off x="85597" y="312054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>
                <a:cs typeface="Angsana New" panose="02020603050405020304" pitchFamily="18" charset="-34"/>
              </a:rPr>
              <a:t>Goal</a:t>
            </a:r>
            <a:endParaRPr lang="en-US" u="sng" dirty="0">
              <a:cs typeface="Angsana New" panose="02020603050405020304" pitchFamily="18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4776C8-348E-4033-B5B4-A9934CBD94C3}"/>
              </a:ext>
            </a:extLst>
          </p:cNvPr>
          <p:cNvSpPr/>
          <p:nvPr/>
        </p:nvSpPr>
        <p:spPr>
          <a:xfrm>
            <a:off x="644576" y="1089292"/>
            <a:ext cx="11469933" cy="6035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cs typeface="Angsana New" panose="02020603050405020304" pitchFamily="18" charset="-34"/>
              </a:rPr>
              <a:t>Be the leader to drive an effective management of the nation's cybersecurity, </a:t>
            </a:r>
            <a:br>
              <a:rPr lang="en-AU" dirty="0">
                <a:solidFill>
                  <a:schemeClr val="bg1"/>
                </a:solidFill>
                <a:cs typeface="Angsana New" panose="02020603050405020304" pitchFamily="18" charset="-34"/>
              </a:rPr>
            </a:br>
            <a:r>
              <a:rPr lang="en-AU" dirty="0">
                <a:solidFill>
                  <a:schemeClr val="bg1"/>
                </a:solidFill>
                <a:cs typeface="Angsana New" panose="02020603050405020304" pitchFamily="18" charset="-34"/>
              </a:rPr>
              <a:t>ready to respond to all dimensions of cyber threats.</a:t>
            </a:r>
            <a:endParaRPr lang="en-US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359348-1955-4A81-BD1C-56E4F9B11B6A}"/>
              </a:ext>
            </a:extLst>
          </p:cNvPr>
          <p:cNvSpPr/>
          <p:nvPr/>
        </p:nvSpPr>
        <p:spPr>
          <a:xfrm>
            <a:off x="3635877" y="4411301"/>
            <a:ext cx="2712127" cy="1078305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Support the implementation of the cybersecurity strategy, policy and plan at the agency level.</a:t>
            </a:r>
            <a:endParaRPr lang="en-US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2B3D68-DACA-4276-919A-8C030CD2AACF}"/>
              </a:ext>
            </a:extLst>
          </p:cNvPr>
          <p:cNvSpPr/>
          <p:nvPr/>
        </p:nvSpPr>
        <p:spPr>
          <a:xfrm>
            <a:off x="6414112" y="4389685"/>
            <a:ext cx="2671485" cy="2340734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600" dirty="0">
                <a:solidFill>
                  <a:schemeClr val="tx1"/>
                </a:solidFill>
                <a:cs typeface="Angsana New" panose="02020603050405020304" pitchFamily="18" charset="-34"/>
              </a:rPr>
              <a:t>Build a network of cooperation to integrate, work together, and promote and support the exchange of information on cyber threats both in the nation and overseas</a:t>
            </a:r>
            <a:endParaRPr lang="th-TH" sz="16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D09FE6-83EF-4689-9D0E-C851E8C58F6F}"/>
              </a:ext>
            </a:extLst>
          </p:cNvPr>
          <p:cNvSpPr/>
          <p:nvPr/>
        </p:nvSpPr>
        <p:spPr>
          <a:xfrm>
            <a:off x="629608" y="5050788"/>
            <a:ext cx="2966530" cy="915992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</a:pPr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Study trends, directions and prepare policies / plans / laws / regulations / announcements / measures / standards to supports the nation's cybersecurity</a:t>
            </a:r>
            <a:endParaRPr lang="en-US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E69CC1-1C5B-4A9E-B23B-E114CC5A468D}"/>
              </a:ext>
            </a:extLst>
          </p:cNvPr>
          <p:cNvSpPr/>
          <p:nvPr/>
        </p:nvSpPr>
        <p:spPr>
          <a:xfrm>
            <a:off x="3651917" y="5590860"/>
            <a:ext cx="2712127" cy="1139559"/>
          </a:xfrm>
          <a:prstGeom prst="roundRect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Ensuring that relevant departments can prevent, cope with and reduce the risk of cyber threats.</a:t>
            </a:r>
            <a:endParaRPr lang="en-US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E0B570-20A2-4EB2-8785-29FB0AA662AB}"/>
              </a:ext>
            </a:extLst>
          </p:cNvPr>
          <p:cNvSpPr/>
          <p:nvPr/>
        </p:nvSpPr>
        <p:spPr>
          <a:xfrm>
            <a:off x="641873" y="6054931"/>
            <a:ext cx="2966530" cy="715514"/>
          </a:xfrm>
          <a:prstGeom prst="round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800"/>
              </a:lnSpc>
            </a:pPr>
            <a:r>
              <a:rPr lang="en-AU" sz="1200" dirty="0">
                <a:solidFill>
                  <a:schemeClr val="tx1"/>
                </a:solidFill>
                <a:cs typeface="Angsana New" panose="02020603050405020304" pitchFamily="18" charset="-34"/>
              </a:rPr>
              <a:t>Promote and support research and development of technology and knowledge related to cybersecurity domain.</a:t>
            </a:r>
            <a:endParaRPr lang="en-US" sz="1200" spc="-7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0DDB04-177C-47F4-8431-058F5AD32140}"/>
              </a:ext>
            </a:extLst>
          </p:cNvPr>
          <p:cNvSpPr/>
          <p:nvPr/>
        </p:nvSpPr>
        <p:spPr>
          <a:xfrm>
            <a:off x="10517526" y="4401398"/>
            <a:ext cx="1596982" cy="2340734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600" dirty="0">
                <a:solidFill>
                  <a:schemeClr val="tx1"/>
                </a:solidFill>
                <a:cs typeface="Angsana New" panose="02020603050405020304" pitchFamily="18" charset="-34"/>
              </a:rPr>
              <a:t>Raise awareness in cybersecurity</a:t>
            </a:r>
            <a:endParaRPr lang="th-TH" sz="1600" spc="-7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05BA43D-83EB-42BD-9A65-227DFF80CC8F}"/>
              </a:ext>
            </a:extLst>
          </p:cNvPr>
          <p:cNvSpPr/>
          <p:nvPr/>
        </p:nvSpPr>
        <p:spPr>
          <a:xfrm>
            <a:off x="9151030" y="4407141"/>
            <a:ext cx="1301063" cy="1236584"/>
          </a:xfrm>
          <a:prstGeom prst="roundRect">
            <a:avLst/>
          </a:prstGeom>
          <a:ln w="28575">
            <a:solidFill>
              <a:srgbClr val="FF9B9B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dirty="0">
                <a:solidFill>
                  <a:schemeClr val="tx1"/>
                </a:solidFill>
                <a:cs typeface="Angsana New" panose="02020603050405020304" pitchFamily="18" charset="-34"/>
              </a:rPr>
              <a:t>Developing potential and enhancing skills in cybersecurity personnel</a:t>
            </a:r>
            <a:endParaRPr lang="th-TH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BB2F58-4B27-4ECE-B592-639A53C14EE8}"/>
              </a:ext>
            </a:extLst>
          </p:cNvPr>
          <p:cNvSpPr/>
          <p:nvPr/>
        </p:nvSpPr>
        <p:spPr>
          <a:xfrm>
            <a:off x="9143144" y="5690739"/>
            <a:ext cx="1352481" cy="1039680"/>
          </a:xfrm>
          <a:prstGeom prst="roundRect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chemeClr val="tx1"/>
                </a:solidFill>
                <a:cs typeface="Angsana New" panose="02020603050405020304" pitchFamily="18" charset="-34"/>
              </a:rPr>
              <a:t>Build competent cybersecurity personnel</a:t>
            </a:r>
            <a:endParaRPr lang="th-TH" sz="1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2F1B0F-5B90-4559-A9EE-759BC36C6D1B}"/>
              </a:ext>
            </a:extLst>
          </p:cNvPr>
          <p:cNvSpPr/>
          <p:nvPr/>
        </p:nvSpPr>
        <p:spPr>
          <a:xfrm>
            <a:off x="629607" y="4404614"/>
            <a:ext cx="2966530" cy="582889"/>
          </a:xfrm>
          <a:prstGeom prst="round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spc="-60" dirty="0">
                <a:solidFill>
                  <a:schemeClr val="tx1"/>
                </a:solidFill>
                <a:cs typeface="Angsana New" panose="02020603050405020304" pitchFamily="18" charset="-34"/>
              </a:rPr>
              <a:t>Develop the capabilities to prevent, respond, monitor and resolve cyber threats</a:t>
            </a:r>
            <a:r>
              <a:rPr lang="en-AU" sz="1600" spc="-60" dirty="0">
                <a:solidFill>
                  <a:schemeClr val="tx1"/>
                </a:solidFill>
                <a:cs typeface="Angsana New" panose="02020603050405020304" pitchFamily="18" charset="-34"/>
              </a:rPr>
              <a:t>.</a:t>
            </a:r>
            <a:endParaRPr lang="th-TH" sz="16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667ADC-C070-4977-B53A-9782A9F6C846}"/>
              </a:ext>
            </a:extLst>
          </p:cNvPr>
          <p:cNvSpPr txBox="1"/>
          <p:nvPr/>
        </p:nvSpPr>
        <p:spPr>
          <a:xfrm>
            <a:off x="-18675" y="4497650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u="sng" dirty="0">
                <a:cs typeface="Angsana New" panose="02020603050405020304" pitchFamily="18" charset="-34"/>
              </a:rPr>
              <a:t>Strategy</a:t>
            </a:r>
            <a:endParaRPr lang="en-US" u="sng" dirty="0">
              <a:cs typeface="Angsana New" panose="02020603050405020304" pitchFamily="18" charset="-3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5FCBF8-C261-4FD0-9EF5-20CD3ADE1A0E}"/>
              </a:ext>
            </a:extLst>
          </p:cNvPr>
          <p:cNvGrpSpPr/>
          <p:nvPr/>
        </p:nvGrpSpPr>
        <p:grpSpPr>
          <a:xfrm>
            <a:off x="9008511" y="1628777"/>
            <a:ext cx="467675" cy="307777"/>
            <a:chOff x="-420095" y="-301953"/>
            <a:chExt cx="448625" cy="30777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FD8C332-7D04-44FC-97C8-671730D44542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BEA51A-26E4-45A1-BE09-5CF3E80D36A0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M4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F633C3-3309-453E-96D9-632F08631E00}"/>
              </a:ext>
            </a:extLst>
          </p:cNvPr>
          <p:cNvGrpSpPr/>
          <p:nvPr/>
        </p:nvGrpSpPr>
        <p:grpSpPr>
          <a:xfrm>
            <a:off x="3558297" y="1641813"/>
            <a:ext cx="467675" cy="307777"/>
            <a:chOff x="-420095" y="-301953"/>
            <a:chExt cx="448625" cy="3077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70AB837-6D8C-4ACC-9754-1827E11A563B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5E611-DE79-4208-A86B-2E649E9DF360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M2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6DEE1A-6801-44E2-BCD2-9121CD739B1B}"/>
              </a:ext>
            </a:extLst>
          </p:cNvPr>
          <p:cNvGrpSpPr/>
          <p:nvPr/>
        </p:nvGrpSpPr>
        <p:grpSpPr>
          <a:xfrm>
            <a:off x="6169007" y="1635919"/>
            <a:ext cx="467675" cy="307777"/>
            <a:chOff x="-420095" y="-301953"/>
            <a:chExt cx="448625" cy="30777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83F98B4-3182-4FD8-9F67-A8FCB386C34B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B870A7-FE4F-409A-91C8-430457D7C86B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M3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87BB8C-B007-428B-B9B3-B68CEEC2C172}"/>
              </a:ext>
            </a:extLst>
          </p:cNvPr>
          <p:cNvGrpSpPr/>
          <p:nvPr/>
        </p:nvGrpSpPr>
        <p:grpSpPr>
          <a:xfrm>
            <a:off x="497994" y="1615856"/>
            <a:ext cx="467675" cy="307777"/>
            <a:chOff x="-419920" y="-288644"/>
            <a:chExt cx="448625" cy="30777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E38F2F0-66CC-4441-82F6-9D136936A369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832C20-5410-45A7-969A-C0756626000E}"/>
                </a:ext>
              </a:extLst>
            </p:cNvPr>
            <p:cNvSpPr txBox="1"/>
            <p:nvPr/>
          </p:nvSpPr>
          <p:spPr>
            <a:xfrm>
              <a:off x="-419920" y="-288644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M1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2CE7BA-47BB-4726-8B72-CF29EF8E2995}"/>
              </a:ext>
            </a:extLst>
          </p:cNvPr>
          <p:cNvGrpSpPr/>
          <p:nvPr/>
        </p:nvGrpSpPr>
        <p:grpSpPr>
          <a:xfrm>
            <a:off x="705448" y="3031847"/>
            <a:ext cx="467675" cy="307777"/>
            <a:chOff x="-420095" y="-301953"/>
            <a:chExt cx="448625" cy="30777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F773DA2-D190-4C60-B021-B47021EDF039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AABFF2-18DA-4E0C-AE19-35725D18DE5B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G1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7132D4-77F6-4D3B-8C14-9F3E1C3C9785}"/>
              </a:ext>
            </a:extLst>
          </p:cNvPr>
          <p:cNvGrpSpPr/>
          <p:nvPr/>
        </p:nvGrpSpPr>
        <p:grpSpPr>
          <a:xfrm>
            <a:off x="3659461" y="3258052"/>
            <a:ext cx="397293" cy="315626"/>
            <a:chOff x="-414261" y="-269530"/>
            <a:chExt cx="381110" cy="31562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9CD945F-D384-4739-87BB-94898F0537E8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53A879-CE05-4877-9F16-C91AFAAADBC7}"/>
                </a:ext>
              </a:extLst>
            </p:cNvPr>
            <p:cNvSpPr txBox="1"/>
            <p:nvPr/>
          </p:nvSpPr>
          <p:spPr>
            <a:xfrm>
              <a:off x="-414261" y="-269530"/>
              <a:ext cx="381110" cy="3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G2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B63EF4-925A-4AC6-AF80-7EBE901F8E69}"/>
              </a:ext>
            </a:extLst>
          </p:cNvPr>
          <p:cNvGrpSpPr/>
          <p:nvPr/>
        </p:nvGrpSpPr>
        <p:grpSpPr>
          <a:xfrm>
            <a:off x="6370470" y="3025613"/>
            <a:ext cx="467675" cy="307777"/>
            <a:chOff x="-420095" y="-301953"/>
            <a:chExt cx="448625" cy="30777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134BFEC-8281-4F3E-824F-EACFF7D27E86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4178C3-BFA0-43D9-B9E6-944D32FE51DA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G3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448F24-B782-4E68-BA94-3A6C543B7D72}"/>
              </a:ext>
            </a:extLst>
          </p:cNvPr>
          <p:cNvGrpSpPr/>
          <p:nvPr/>
        </p:nvGrpSpPr>
        <p:grpSpPr>
          <a:xfrm>
            <a:off x="9056965" y="3242181"/>
            <a:ext cx="467675" cy="307777"/>
            <a:chOff x="-421593" y="-301212"/>
            <a:chExt cx="448625" cy="30777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061F9C7-0C34-431B-8676-17EB84FF3032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4B39FCC-AAC7-48C4-AF22-A20091EEB2F9}"/>
                </a:ext>
              </a:extLst>
            </p:cNvPr>
            <p:cNvSpPr txBox="1"/>
            <p:nvPr/>
          </p:nvSpPr>
          <p:spPr>
            <a:xfrm>
              <a:off x="-421593" y="-301212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G4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648B98-8A38-4F3D-B482-03CB38B83E0B}"/>
              </a:ext>
            </a:extLst>
          </p:cNvPr>
          <p:cNvGrpSpPr/>
          <p:nvPr/>
        </p:nvGrpSpPr>
        <p:grpSpPr>
          <a:xfrm>
            <a:off x="10402645" y="2993092"/>
            <a:ext cx="467675" cy="307777"/>
            <a:chOff x="-420095" y="-301953"/>
            <a:chExt cx="448625" cy="30777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F3899CF-8144-4FD9-BE00-3FFB47E33BBD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60CB214-51F2-4D0C-85DB-C1B2F6085266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G3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57DEFB-A17B-4EAF-8A05-AE8D01BE4C8F}"/>
              </a:ext>
            </a:extLst>
          </p:cNvPr>
          <p:cNvGrpSpPr/>
          <p:nvPr/>
        </p:nvGrpSpPr>
        <p:grpSpPr>
          <a:xfrm>
            <a:off x="316822" y="4248839"/>
            <a:ext cx="467675" cy="307777"/>
            <a:chOff x="-420095" y="-301953"/>
            <a:chExt cx="448625" cy="30777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AE38001-1CB0-4CCA-A63F-9C65C526049D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201671C-3446-421C-8227-F8E621FB64DD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4FF6F7-1350-4C99-A9B7-BA827B148D7A}"/>
              </a:ext>
            </a:extLst>
          </p:cNvPr>
          <p:cNvGrpSpPr/>
          <p:nvPr/>
        </p:nvGrpSpPr>
        <p:grpSpPr>
          <a:xfrm>
            <a:off x="326208" y="4950441"/>
            <a:ext cx="467675" cy="307777"/>
            <a:chOff x="-420095" y="-301953"/>
            <a:chExt cx="448625" cy="30777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B5896C-2263-4A9F-A659-030BEB5B8753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99C5ECF-2B93-41C1-ABA8-BB7E38D14B94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3FB918D-74CF-44FD-8742-905F3F62A917}"/>
              </a:ext>
            </a:extLst>
          </p:cNvPr>
          <p:cNvGrpSpPr/>
          <p:nvPr/>
        </p:nvGrpSpPr>
        <p:grpSpPr>
          <a:xfrm>
            <a:off x="356030" y="5900855"/>
            <a:ext cx="467675" cy="307777"/>
            <a:chOff x="-420095" y="-301953"/>
            <a:chExt cx="448625" cy="30777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AC1F02B-9CF8-4F2F-A26A-F4C86C5644BA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F224E1-6202-4C31-8921-102AD5BFE4AC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81754EA-B814-406F-AE9C-E9A6C620BF97}"/>
              </a:ext>
            </a:extLst>
          </p:cNvPr>
          <p:cNvGrpSpPr/>
          <p:nvPr/>
        </p:nvGrpSpPr>
        <p:grpSpPr>
          <a:xfrm>
            <a:off x="3668199" y="4340212"/>
            <a:ext cx="467675" cy="369332"/>
            <a:chOff x="-445209" y="-328391"/>
            <a:chExt cx="448625" cy="36933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241BBCF-EA03-4911-AA98-27F17F9E3912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8BBC46-1DF8-4420-8CB9-F744670AD68D}"/>
                </a:ext>
              </a:extLst>
            </p:cNvPr>
            <p:cNvSpPr txBox="1"/>
            <p:nvPr/>
          </p:nvSpPr>
          <p:spPr>
            <a:xfrm>
              <a:off x="-445209" y="-328391"/>
              <a:ext cx="44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cs typeface="Angsana New" panose="02020603050405020304" pitchFamily="18" charset="-34"/>
                </a:rPr>
                <a:t> </a:t>
              </a:r>
              <a:r>
                <a:rPr lang="en-US" sz="1400" dirty="0">
                  <a:cs typeface="Angsana New" panose="02020603050405020304" pitchFamily="18" charset="-34"/>
                </a:rPr>
                <a:t>S4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DD1B98A-0EA2-4745-AB7C-F986B2DFC582}"/>
              </a:ext>
            </a:extLst>
          </p:cNvPr>
          <p:cNvGrpSpPr/>
          <p:nvPr/>
        </p:nvGrpSpPr>
        <p:grpSpPr>
          <a:xfrm>
            <a:off x="3715908" y="5533003"/>
            <a:ext cx="467675" cy="369332"/>
            <a:chOff x="-420095" y="-301953"/>
            <a:chExt cx="448625" cy="36933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943AE3D-3CCE-4BB0-94AA-F9925E0A5C6D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21177C-7BF4-40A7-A3BB-40ED8D7E1730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cs typeface="Angsana New" panose="02020603050405020304" pitchFamily="18" charset="-34"/>
                </a:rPr>
                <a:t> </a:t>
              </a:r>
              <a:r>
                <a:rPr lang="en-US" sz="1400" dirty="0">
                  <a:cs typeface="Angsana New" panose="02020603050405020304" pitchFamily="18" charset="-34"/>
                </a:rPr>
                <a:t>S5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881127-67CB-4A44-91C7-5D612B5157E5}"/>
              </a:ext>
            </a:extLst>
          </p:cNvPr>
          <p:cNvGrpSpPr/>
          <p:nvPr/>
        </p:nvGrpSpPr>
        <p:grpSpPr>
          <a:xfrm>
            <a:off x="6376320" y="4437739"/>
            <a:ext cx="467675" cy="307777"/>
            <a:chOff x="-473276" y="-314989"/>
            <a:chExt cx="448625" cy="30777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FE82E70-34BB-4409-9386-BCF4CDEB690F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070A41E-DFE0-4F20-AA55-0D4972AFDF96}"/>
                </a:ext>
              </a:extLst>
            </p:cNvPr>
            <p:cNvSpPr txBox="1"/>
            <p:nvPr/>
          </p:nvSpPr>
          <p:spPr>
            <a:xfrm>
              <a:off x="-473276" y="-314989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S6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41F6FE-A8C3-4FF0-A0CD-E17632488E17}"/>
              </a:ext>
            </a:extLst>
          </p:cNvPr>
          <p:cNvGrpSpPr/>
          <p:nvPr/>
        </p:nvGrpSpPr>
        <p:grpSpPr>
          <a:xfrm>
            <a:off x="8998655" y="4276893"/>
            <a:ext cx="467675" cy="307777"/>
            <a:chOff x="-420095" y="-301953"/>
            <a:chExt cx="448625" cy="30777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361EA48-0072-4C1A-AAD2-3461ADA197D0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B82CFCA-41A2-4145-A41D-B014FF610683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S7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7F0A2C2-6DE7-4EF8-821D-E4CAA233C9E6}"/>
              </a:ext>
            </a:extLst>
          </p:cNvPr>
          <p:cNvGrpSpPr/>
          <p:nvPr/>
        </p:nvGrpSpPr>
        <p:grpSpPr>
          <a:xfrm>
            <a:off x="9026561" y="5607289"/>
            <a:ext cx="467675" cy="307777"/>
            <a:chOff x="-420095" y="-301953"/>
            <a:chExt cx="448625" cy="30777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B56DD69-81F8-4F4E-8D97-BC62831C928D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BA414F-5D23-46F2-88F5-C87A18A24CA1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S8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7EC231-E3E5-4BBC-ABFE-109FA7025B20}"/>
              </a:ext>
            </a:extLst>
          </p:cNvPr>
          <p:cNvGrpSpPr/>
          <p:nvPr/>
        </p:nvGrpSpPr>
        <p:grpSpPr>
          <a:xfrm>
            <a:off x="10517526" y="4989530"/>
            <a:ext cx="467675" cy="307777"/>
            <a:chOff x="-420095" y="-301953"/>
            <a:chExt cx="448625" cy="30777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36AD496-D70F-45E2-A438-CE15E61CEDA5}"/>
                </a:ext>
              </a:extLst>
            </p:cNvPr>
            <p:cNvSpPr/>
            <p:nvPr/>
          </p:nvSpPr>
          <p:spPr>
            <a:xfrm>
              <a:off x="-372470" y="-247858"/>
              <a:ext cx="262897" cy="23507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3CA703-63AF-4FB8-BF0F-8CABF77FA35F}"/>
                </a:ext>
              </a:extLst>
            </p:cNvPr>
            <p:cNvSpPr txBox="1"/>
            <p:nvPr/>
          </p:nvSpPr>
          <p:spPr>
            <a:xfrm>
              <a:off x="-420095" y="-301953"/>
              <a:ext cx="4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Angsana New" panose="02020603050405020304" pitchFamily="18" charset="-34"/>
                </a:rPr>
                <a:t> S9</a:t>
              </a:r>
            </a:p>
          </p:txBody>
        </p: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4AF590B-BF01-49FB-9D03-58696A3E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6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95" name="Title 3">
            <a:extLst>
              <a:ext uri="{FF2B5EF4-FFF2-40B4-BE49-F238E27FC236}">
                <a16:creationId xmlns:a16="http://schemas.microsoft.com/office/drawing/2014/main" id="{26D28B03-8D5B-4DA9-BB77-AD819B7C7286}"/>
              </a:ext>
            </a:extLst>
          </p:cNvPr>
          <p:cNvSpPr txBox="1">
            <a:spLocks/>
          </p:cNvSpPr>
          <p:nvPr/>
        </p:nvSpPr>
        <p:spPr bwMode="auto">
          <a:xfrm>
            <a:off x="300483" y="146373"/>
            <a:ext cx="6047521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none" lIns="36000" tIns="36000" rIns="36000" bIns="360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lang="en-US" sz="4800" b="1" kern="1200">
                <a:solidFill>
                  <a:srgbClr val="0072C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4800" b="1">
                <a:solidFill>
                  <a:srgbClr val="0072C0"/>
                </a:solidFill>
                <a:latin typeface="TH Sarabun New" charset="-34"/>
                <a:ea typeface="Arial"/>
                <a:cs typeface="TH Sarabun New" charset="-34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>
                <a:solidFill>
                  <a:srgbClr val="0072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eaLnBrk="1" fontAlgn="auto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AU" sz="2400" b="0" dirty="0">
                <a:solidFill>
                  <a:srgbClr val="002060"/>
                </a:solidFill>
                <a:latin typeface="+mn-lt"/>
                <a:cs typeface="Kanit" panose="00000500000000000000" pitchFamily="2" charset="-34"/>
                <a:sym typeface="Arial"/>
              </a:rPr>
              <a:t>NCSA’s 3-year Action Plan </a:t>
            </a:r>
            <a:r>
              <a:rPr lang="th-TH" sz="2400" b="0" dirty="0">
                <a:solidFill>
                  <a:srgbClr val="002060"/>
                </a:solidFill>
                <a:latin typeface="+mn-lt"/>
                <a:cs typeface="Kanit" panose="00000500000000000000" pitchFamily="2" charset="-34"/>
                <a:sym typeface="Arial"/>
              </a:rPr>
              <a:t>(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Kanit" panose="00000500000000000000" pitchFamily="2" charset="-34"/>
                <a:sym typeface="Arial"/>
              </a:rPr>
              <a:t>2021-2022)</a:t>
            </a:r>
            <a:endParaRPr lang="th-TH" sz="1600" b="0" dirty="0">
              <a:solidFill>
                <a:srgbClr val="002060"/>
              </a:solidFill>
              <a:latin typeface="+mn-lt"/>
              <a:cs typeface="Kanit" panose="00000500000000000000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9FD977D5-5AD1-4AEE-95C6-F0E0EDF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7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969E7F0-F688-40AF-9935-865D21B7F045}"/>
              </a:ext>
            </a:extLst>
          </p:cNvPr>
          <p:cNvSpPr txBox="1">
            <a:spLocks/>
          </p:cNvSpPr>
          <p:nvPr/>
        </p:nvSpPr>
        <p:spPr>
          <a:xfrm>
            <a:off x="983332" y="299936"/>
            <a:ext cx="10197676" cy="689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Cybersecurity Challenge for Thailand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82975-90DF-4B1E-987C-EC1899659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50" t="33828" r="23385" b="20205"/>
          <a:stretch/>
        </p:blipFill>
        <p:spPr>
          <a:xfrm>
            <a:off x="4693140" y="1851795"/>
            <a:ext cx="1993757" cy="3548351"/>
          </a:xfrm>
          <a:prstGeom prst="rect">
            <a:avLst/>
          </a:prstGeom>
        </p:spPr>
      </p:pic>
      <p:pic>
        <p:nvPicPr>
          <p:cNvPr id="2050" name="Picture 2" descr="Logo ThaiCERT">
            <a:extLst>
              <a:ext uri="{FF2B5EF4-FFF2-40B4-BE49-F238E27FC236}">
                <a16:creationId xmlns:a16="http://schemas.microsoft.com/office/drawing/2014/main" id="{B7EC05F3-B409-4FDE-8BB9-C9FCB8AF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4" y="5654391"/>
            <a:ext cx="1667841" cy="4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DDE00-3182-4137-8309-E66267CD5342}"/>
              </a:ext>
            </a:extLst>
          </p:cNvPr>
          <p:cNvSpPr/>
          <p:nvPr/>
        </p:nvSpPr>
        <p:spPr>
          <a:xfrm>
            <a:off x="2603943" y="5736749"/>
            <a:ext cx="369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</a:rPr>
              <a:t>Statistics </a:t>
            </a:r>
            <a:r>
              <a:rPr lang="en-US" dirty="0">
                <a:latin typeface="+mj-lt"/>
              </a:rPr>
              <a:t>Incident Type 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for 2021</a:t>
            </a:r>
            <a:endParaRPr lang="en-US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4F84B1-92FA-4253-9ECC-373B0936F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3" t="26293" r="42609" b="12431"/>
          <a:stretch/>
        </p:blipFill>
        <p:spPr>
          <a:xfrm>
            <a:off x="389726" y="1769038"/>
            <a:ext cx="4329248" cy="3713867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C948CDD8-4BC0-4823-B430-E4086B249276}"/>
              </a:ext>
            </a:extLst>
          </p:cNvPr>
          <p:cNvSpPr txBox="1">
            <a:spLocks/>
          </p:cNvSpPr>
          <p:nvPr/>
        </p:nvSpPr>
        <p:spPr>
          <a:xfrm>
            <a:off x="7031009" y="1938239"/>
            <a:ext cx="5160991" cy="574585"/>
          </a:xfrm>
          <a:prstGeom prst="rect">
            <a:avLst/>
          </a:prstGeom>
        </p:spPr>
        <p:txBody>
          <a:bodyPr lIns="0" tIns="0" rIns="0" bIns="121899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0000"/>
                </a:solidFill>
                <a:cs typeface="Calibri"/>
              </a:rPr>
              <a:t>Cyber threats </a:t>
            </a:r>
            <a:r>
              <a:rPr lang="en-US" sz="2000" b="1" dirty="0">
                <a:cs typeface="Calibri"/>
              </a:rPr>
              <a:t>are</a:t>
            </a:r>
            <a:r>
              <a:rPr lang="en-US" sz="2000" b="1" dirty="0">
                <a:solidFill>
                  <a:srgbClr val="FF0000"/>
                </a:solidFill>
                <a:cs typeface="Calibri"/>
              </a:rPr>
              <a:t> increasing 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across all sectors</a:t>
            </a:r>
          </a:p>
        </p:txBody>
      </p:sp>
      <p:pic>
        <p:nvPicPr>
          <p:cNvPr id="29" name="Picture 28" descr="A picture containing sign, board, blue, ball&#10;&#10;Description automatically generated">
            <a:extLst>
              <a:ext uri="{FF2B5EF4-FFF2-40B4-BE49-F238E27FC236}">
                <a16:creationId xmlns:a16="http://schemas.microsoft.com/office/drawing/2014/main" id="{856A3A4B-650C-4149-9684-8FB5DCBD8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80"/>
          <a:stretch/>
        </p:blipFill>
        <p:spPr>
          <a:xfrm>
            <a:off x="6989293" y="2438879"/>
            <a:ext cx="976653" cy="2625222"/>
          </a:xfrm>
          <a:prstGeom prst="rect">
            <a:avLst/>
          </a:prstGeom>
        </p:spPr>
      </p:pic>
      <p:pic>
        <p:nvPicPr>
          <p:cNvPr id="30" name="Picture 29" descr="A picture containing sign, board, blue, ball&#10;&#10;Description automatically generated">
            <a:extLst>
              <a:ext uri="{FF2B5EF4-FFF2-40B4-BE49-F238E27FC236}">
                <a16:creationId xmlns:a16="http://schemas.microsoft.com/office/drawing/2014/main" id="{26DED254-3CFC-4377-8C3A-34486D863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7"/>
          <a:stretch/>
        </p:blipFill>
        <p:spPr>
          <a:xfrm>
            <a:off x="10845303" y="2368619"/>
            <a:ext cx="956971" cy="2625222"/>
          </a:xfrm>
          <a:prstGeom prst="rect">
            <a:avLst/>
          </a:prstGeom>
        </p:spPr>
      </p:pic>
      <p:pic>
        <p:nvPicPr>
          <p:cNvPr id="31" name="Picture 30" descr="A picture containing sign, board, blue, ball&#10;&#10;Description automatically generated">
            <a:extLst>
              <a:ext uri="{FF2B5EF4-FFF2-40B4-BE49-F238E27FC236}">
                <a16:creationId xmlns:a16="http://schemas.microsoft.com/office/drawing/2014/main" id="{F273DD1E-66EC-485A-AC35-20167914F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r="64654"/>
          <a:stretch/>
        </p:blipFill>
        <p:spPr>
          <a:xfrm>
            <a:off x="7904983" y="2438879"/>
            <a:ext cx="912649" cy="2625221"/>
          </a:xfrm>
          <a:prstGeom prst="rect">
            <a:avLst/>
          </a:prstGeom>
        </p:spPr>
      </p:pic>
      <p:pic>
        <p:nvPicPr>
          <p:cNvPr id="32" name="Picture 31" descr="A picture containing sign, board, blue, ball&#10;&#10;Description automatically generated">
            <a:extLst>
              <a:ext uri="{FF2B5EF4-FFF2-40B4-BE49-F238E27FC236}">
                <a16:creationId xmlns:a16="http://schemas.microsoft.com/office/drawing/2014/main" id="{D8D60246-953F-4931-8A46-E7B025853D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r="41252"/>
          <a:stretch/>
        </p:blipFill>
        <p:spPr>
          <a:xfrm>
            <a:off x="8794613" y="2368619"/>
            <a:ext cx="1155040" cy="2625222"/>
          </a:xfrm>
          <a:prstGeom prst="rect">
            <a:avLst/>
          </a:prstGeom>
        </p:spPr>
      </p:pic>
      <p:pic>
        <p:nvPicPr>
          <p:cNvPr id="33" name="Picture 32" descr="A picture containing sign, board, blue, ball&#10;&#10;Description automatically generated">
            <a:extLst>
              <a:ext uri="{FF2B5EF4-FFF2-40B4-BE49-F238E27FC236}">
                <a16:creationId xmlns:a16="http://schemas.microsoft.com/office/drawing/2014/main" id="{EFE8E1E2-EB84-4AD6-9B11-F4769F93A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3" r="20253"/>
          <a:stretch/>
        </p:blipFill>
        <p:spPr>
          <a:xfrm>
            <a:off x="9949653" y="2368619"/>
            <a:ext cx="956971" cy="262522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8121684-B9FE-4B91-95D2-907946F0ED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9"/>
          <a:stretch/>
        </p:blipFill>
        <p:spPr>
          <a:xfrm>
            <a:off x="8898010" y="948053"/>
            <a:ext cx="3269545" cy="55424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10BBC71-96CB-405A-8167-E5FB7F7AA167}"/>
              </a:ext>
            </a:extLst>
          </p:cNvPr>
          <p:cNvGrpSpPr/>
          <p:nvPr/>
        </p:nvGrpSpPr>
        <p:grpSpPr>
          <a:xfrm>
            <a:off x="562966" y="441717"/>
            <a:ext cx="301668" cy="294515"/>
            <a:chOff x="5710178" y="4494340"/>
            <a:chExt cx="301668" cy="294515"/>
          </a:xfrm>
        </p:grpSpPr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F67ABDA2-1B5C-4F53-91F9-E7A3213FD7EA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412CCB-D51B-4C14-915F-2C5B10DA7B7F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58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E1AC70-AA07-423A-8915-C4219ABCE86B}"/>
              </a:ext>
            </a:extLst>
          </p:cNvPr>
          <p:cNvSpPr txBox="1">
            <a:spLocks/>
          </p:cNvSpPr>
          <p:nvPr/>
        </p:nvSpPr>
        <p:spPr>
          <a:xfrm>
            <a:off x="1167847" y="1112542"/>
            <a:ext cx="10515600" cy="34116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Lack of understanding, a lot of misconceptions and </a:t>
            </a:r>
            <a:r>
              <a:rPr lang="en-US" sz="2400" dirty="0" err="1"/>
              <a:t>interpreations</a:t>
            </a:r>
            <a:r>
              <a:rPr lang="en-US" sz="2400" dirty="0"/>
              <a:t>.</a:t>
            </a:r>
          </a:p>
          <a:p>
            <a:r>
              <a:rPr lang="en-US" sz="2400" dirty="0"/>
              <a:t>Lack of integration between IT and Cybersecurity Team. </a:t>
            </a:r>
          </a:p>
          <a:p>
            <a:r>
              <a:rPr lang="en-US" sz="2400" dirty="0"/>
              <a:t>Lack of actual support from Top managements.</a:t>
            </a:r>
          </a:p>
          <a:p>
            <a:r>
              <a:rPr lang="en-US" sz="2400" dirty="0"/>
              <a:t>It is truly asymmetric warfare.</a:t>
            </a:r>
          </a:p>
          <a:p>
            <a:r>
              <a:rPr lang="en-US" sz="2400" dirty="0"/>
              <a:t>Cyber warfare vs Cognitive Warfare/ Information Operations vs Influential Operations</a:t>
            </a:r>
          </a:p>
          <a:p>
            <a:r>
              <a:rPr lang="en-US" sz="2400" dirty="0"/>
              <a:t>NATO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C4D03B-6E50-40F2-BA17-8A47C120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3715865"/>
            <a:ext cx="3979894" cy="2487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F4F22D-E721-4F5D-8DB6-8C0FD385F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84" y="5745458"/>
            <a:ext cx="2038654" cy="653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D04D4-7BA6-464D-B341-03021C454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34" y="3715865"/>
            <a:ext cx="2038654" cy="2029593"/>
          </a:xfrm>
          <a:prstGeom prst="rect">
            <a:avLst/>
          </a:prstGeom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3649FC46-B2DF-4405-90D8-0BEAE61C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8</a:t>
            </a:fld>
            <a:endParaRPr lang="en-GB" sz="1600" b="0" dirty="0">
              <a:cs typeface="Kanit" panose="00000500000000000000" pitchFamily="2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EE376D-0DED-4783-A596-D0A1B4244E47}"/>
              </a:ext>
            </a:extLst>
          </p:cNvPr>
          <p:cNvSpPr txBox="1">
            <a:spLocks/>
          </p:cNvSpPr>
          <p:nvPr/>
        </p:nvSpPr>
        <p:spPr>
          <a:xfrm>
            <a:off x="983332" y="299936"/>
            <a:ext cx="10197676" cy="6897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Cybersecurity Challenge for Thailand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85A270-4BEB-417B-B01A-F4D983C2F350}"/>
              </a:ext>
            </a:extLst>
          </p:cNvPr>
          <p:cNvGrpSpPr/>
          <p:nvPr/>
        </p:nvGrpSpPr>
        <p:grpSpPr>
          <a:xfrm>
            <a:off x="562966" y="441717"/>
            <a:ext cx="301668" cy="294515"/>
            <a:chOff x="5710178" y="4494340"/>
            <a:chExt cx="301668" cy="294515"/>
          </a:xfrm>
        </p:grpSpPr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684293FC-9485-44B3-A511-C074782973A6}"/>
                </a:ext>
              </a:extLst>
            </p:cNvPr>
            <p:cNvSpPr/>
            <p:nvPr/>
          </p:nvSpPr>
          <p:spPr>
            <a:xfrm rot="10800000" flipH="1" flipV="1">
              <a:off x="5710178" y="449434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B7EC04-D91E-4E3F-9004-75FEEA61AED7}"/>
                </a:ext>
              </a:extLst>
            </p:cNvPr>
            <p:cNvSpPr/>
            <p:nvPr/>
          </p:nvSpPr>
          <p:spPr>
            <a:xfrm rot="10800000" flipH="1" flipV="1">
              <a:off x="5828876" y="4605996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3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>
            <a:extLst>
              <a:ext uri="{FF2B5EF4-FFF2-40B4-BE49-F238E27FC236}">
                <a16:creationId xmlns:a16="http://schemas.microsoft.com/office/drawing/2014/main" id="{404D718E-1E6B-48E8-A8E5-FD449057A4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4496" y="2451652"/>
            <a:ext cx="4902426" cy="1734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Tahoma" panose="020B0604030504040204" pitchFamily="34" charset="0"/>
                <a:cs typeface="Kanit" panose="00000500000000000000" pitchFamily="2" charset="-34"/>
              </a:rPr>
              <a:t>Thank you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607C75-930E-4CCB-90D2-FA59BAED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27BB8C0-B851-4BF7-BD45-4F4FABFF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211" y="5714413"/>
            <a:ext cx="2978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Kanit" panose="00000500000000000000" pitchFamily="2" charset="-34"/>
              </a:rPr>
              <a:t>contact@ncsa.or.th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Kanit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99E8D-A349-422E-977C-E1478F3C79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7" y="5457685"/>
            <a:ext cx="1659324" cy="882788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92ADC1-D2EC-4D22-91C4-98F12849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5834" y="6340473"/>
            <a:ext cx="526774" cy="365125"/>
          </a:xfrm>
        </p:spPr>
        <p:txBody>
          <a:bodyPr/>
          <a:lstStyle/>
          <a:p>
            <a:pPr algn="ctr"/>
            <a:fld id="{CD95FC09-5726-42C1-A072-9AF85ED58805}" type="slidenum">
              <a:rPr lang="en-GB" sz="1600" b="0" smtClean="0">
                <a:cs typeface="Kanit" panose="00000500000000000000" pitchFamily="2" charset="-34"/>
              </a:rPr>
              <a:pPr algn="ctr"/>
              <a:t>9</a:t>
            </a:fld>
            <a:endParaRPr lang="en-GB" sz="1600" b="0" dirty="0"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6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Description0 xmlns="6dfc6e00-eaa7-471f-8691-9b952787d5c9" xsi:nil="true"/>
    <Action xmlns="6dfc6e00-eaa7-471f-8691-9b952787d5c9">Keep</Action>
    <Description_x0020_2 xmlns="6dfc6e00-eaa7-471f-8691-9b952787d5c9" xsi:nil="true"/>
    <Document_x0020_Type xmlns="6dfc6e00-eaa7-471f-8691-9b952787d5c9" xsi:nil="true"/>
    <Keywords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91EA5-C99D-45A0-957B-82944F813CFD}"/>
</file>

<file path=customXml/itemProps2.xml><?xml version="1.0" encoding="utf-8"?>
<ds:datastoreItem xmlns:ds="http://schemas.openxmlformats.org/officeDocument/2006/customXml" ds:itemID="{92EAC122-11C2-4ABC-881F-47EFB7224B44}"/>
</file>

<file path=customXml/itemProps3.xml><?xml version="1.0" encoding="utf-8"?>
<ds:datastoreItem xmlns:ds="http://schemas.openxmlformats.org/officeDocument/2006/customXml" ds:itemID="{47722724-7ECD-4AB4-AFFD-4278CE46EDF8}"/>
</file>

<file path=customXml/itemProps4.xml><?xml version="1.0" encoding="utf-8"?>
<ds:datastoreItem xmlns:ds="http://schemas.openxmlformats.org/officeDocument/2006/customXml" ds:itemID="{E786F48F-6EA8-479E-AA63-71CBBB053876}"/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743</Words>
  <Application>Microsoft Office PowerPoint</Application>
  <PresentationFormat>Widescreen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Nongboos</dc:creator>
  <cp:lastModifiedBy>iKK-yU krap .</cp:lastModifiedBy>
  <cp:revision>284</cp:revision>
  <cp:lastPrinted>2021-02-02T03:24:51Z</cp:lastPrinted>
  <dcterms:created xsi:type="dcterms:W3CDTF">2020-09-03T10:16:34Z</dcterms:created>
  <dcterms:modified xsi:type="dcterms:W3CDTF">2021-02-20T16:16:03Z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956443d7-2770-4188-8937-763a6283cc17</vt:lpwstr>
  </property>
  <property fmtid="{D5CDD505-2E9C-101B-9397-08002B2CF9AE}" pid="3" name="ContentTypeId">
    <vt:lpwstr>0x0101008CEA0F26C7743146B81ADA30DB412C57</vt:lpwstr>
  </property>
</Properties>
</file>